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1" r:id="rId4"/>
  </p:sldMasterIdLst>
  <p:notesMasterIdLst>
    <p:notesMasterId r:id="rId11"/>
  </p:notesMasterIdLst>
  <p:handoutMasterIdLst>
    <p:handoutMasterId r:id="rId12"/>
  </p:handoutMasterIdLst>
  <p:sldIdLst>
    <p:sldId id="325" r:id="rId5"/>
    <p:sldId id="317" r:id="rId6"/>
    <p:sldId id="327" r:id="rId7"/>
    <p:sldId id="326" r:id="rId8"/>
    <p:sldId id="303" r:id="rId9"/>
    <p:sldId id="32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CEs" id="{3AA9E522-5A97-4541-AA18-9DC405EA9B20}">
          <p14:sldIdLst>
            <p14:sldId id="325"/>
            <p14:sldId id="317"/>
            <p14:sldId id="327"/>
            <p14:sldId id="326"/>
            <p14:sldId id="303"/>
            <p14:sldId id="32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kers, Bailey" initials="AB" lastIdx="25" clrIdx="0">
    <p:extLst>
      <p:ext uri="{19B8F6BF-5375-455C-9EA6-DF929625EA0E}">
        <p15:presenceInfo xmlns:p15="http://schemas.microsoft.com/office/powerpoint/2012/main" userId="S::akersbai@msu.edu::9afac176-a489-439a-b23a-3195f085e928" providerId="AD"/>
      </p:ext>
    </p:extLst>
  </p:cmAuthor>
  <p:cmAuthor id="2" name="Akers, Bailey" initials="AB [2]" lastIdx="7" clrIdx="1">
    <p:extLst>
      <p:ext uri="{19B8F6BF-5375-455C-9EA6-DF929625EA0E}">
        <p15:presenceInfo xmlns:p15="http://schemas.microsoft.com/office/powerpoint/2012/main" userId="S::bakers@ioniacounty.org::ab528ed4-c962-4ed0-bfa5-67ff2f9f6a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303"/>
    <a:srgbClr val="FF9393"/>
    <a:srgbClr val="DADEEA"/>
    <a:srgbClr val="FFDFE0"/>
    <a:srgbClr val="EE7E97"/>
    <a:srgbClr val="54BEF3"/>
    <a:srgbClr val="B0E2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306CAD-AE64-A396-A61C-2FAFBCD7F587}" v="6" dt="2022-08-16T22:04:26.3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6" autoAdjust="0"/>
    <p:restoredTop sz="72859" autoAdjust="0"/>
  </p:normalViewPr>
  <p:slideViewPr>
    <p:cSldViewPr snapToGrid="0">
      <p:cViewPr varScale="1">
        <p:scale>
          <a:sx n="59" d="100"/>
          <a:sy n="59" d="100"/>
        </p:scale>
        <p:origin x="1603" y="62"/>
      </p:cViewPr>
      <p:guideLst/>
    </p:cSldViewPr>
  </p:slideViewPr>
  <p:outlineViewPr>
    <p:cViewPr>
      <p:scale>
        <a:sx n="33" d="100"/>
        <a:sy n="33" d="100"/>
      </p:scale>
      <p:origin x="0" y="-14856"/>
    </p:cViewPr>
  </p:outlineViewPr>
  <p:notesTextViewPr>
    <p:cViewPr>
      <p:scale>
        <a:sx n="1" d="1"/>
        <a:sy n="1" d="1"/>
      </p:scale>
      <p:origin x="0" y="0"/>
    </p:cViewPr>
  </p:notesTextViewPr>
  <p:sorterViewPr>
    <p:cViewPr>
      <p:scale>
        <a:sx n="100" d="100"/>
        <a:sy n="100" d="100"/>
      </p:scale>
      <p:origin x="0" y="-20004"/>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752636-4F7D-4308-9536-C11036848506}" type="doc">
      <dgm:prSet loTypeId="urn:microsoft.com/office/officeart/2005/8/layout/process4" loCatId="list" qsTypeId="urn:microsoft.com/office/officeart/2005/8/quickstyle/simple1" qsCatId="simple" csTypeId="urn:microsoft.com/office/officeart/2005/8/colors/accent6_2" csCatId="accent6" phldr="1"/>
      <dgm:spPr/>
      <dgm:t>
        <a:bodyPr/>
        <a:lstStyle/>
        <a:p>
          <a:endParaRPr lang="en-US"/>
        </a:p>
      </dgm:t>
    </dgm:pt>
    <dgm:pt modelId="{B3206930-0060-458D-BA59-FD25E5D4786E}">
      <dgm:prSet phldrT="[Text]" custT="1"/>
      <dgm:spPr/>
      <dgm:t>
        <a:bodyPr/>
        <a:lstStyle/>
        <a:p>
          <a:r>
            <a:rPr lang="en-US" sz="2000" b="1"/>
            <a:t>Neurobiological Effects</a:t>
          </a:r>
        </a:p>
      </dgm:t>
    </dgm:pt>
    <dgm:pt modelId="{50FFB9BC-4984-4FD2-981F-2C29845D3490}" type="parTrans" cxnId="{4470F776-F260-4313-AAD5-F0674B3B556D}">
      <dgm:prSet/>
      <dgm:spPr/>
      <dgm:t>
        <a:bodyPr/>
        <a:lstStyle/>
        <a:p>
          <a:endParaRPr lang="en-US"/>
        </a:p>
      </dgm:t>
    </dgm:pt>
    <dgm:pt modelId="{B155213C-2189-4A7E-B1B9-17EC0C9E423B}" type="sibTrans" cxnId="{4470F776-F260-4313-AAD5-F0674B3B556D}">
      <dgm:prSet/>
      <dgm:spPr/>
      <dgm:t>
        <a:bodyPr/>
        <a:lstStyle/>
        <a:p>
          <a:endParaRPr lang="en-US"/>
        </a:p>
      </dgm:t>
    </dgm:pt>
    <dgm:pt modelId="{AEF4340C-C88C-4484-A461-B2749EAC1B17}">
      <dgm:prSet phldrT="[Text]"/>
      <dgm:spPr>
        <a:solidFill>
          <a:schemeClr val="accent6">
            <a:lumMod val="50000"/>
          </a:schemeClr>
        </a:solidFill>
      </dgm:spPr>
      <dgm:t>
        <a:bodyPr/>
        <a:lstStyle/>
        <a:p>
          <a:r>
            <a:rPr lang="en-US" b="1">
              <a:effectLst>
                <a:outerShdw blurRad="38100" dist="38100" dir="2700000" algn="tl">
                  <a:srgbClr val="000000">
                    <a:alpha val="43137"/>
                  </a:srgbClr>
                </a:outerShdw>
              </a:effectLst>
            </a:rPr>
            <a:t>Long-term Consequences</a:t>
          </a:r>
        </a:p>
      </dgm:t>
    </dgm:pt>
    <dgm:pt modelId="{63F0B725-7868-45CF-9A2B-793F87EB2445}" type="parTrans" cxnId="{C60B6697-1948-42E9-881B-EB8605C10887}">
      <dgm:prSet/>
      <dgm:spPr/>
      <dgm:t>
        <a:bodyPr/>
        <a:lstStyle/>
        <a:p>
          <a:endParaRPr lang="en-US"/>
        </a:p>
      </dgm:t>
    </dgm:pt>
    <dgm:pt modelId="{03C27C1F-07CA-42B4-8F08-BD5E41D1EF8D}" type="sibTrans" cxnId="{C60B6697-1948-42E9-881B-EB8605C10887}">
      <dgm:prSet/>
      <dgm:spPr/>
      <dgm:t>
        <a:bodyPr/>
        <a:lstStyle/>
        <a:p>
          <a:endParaRPr lang="en-US"/>
        </a:p>
      </dgm:t>
    </dgm:pt>
    <dgm:pt modelId="{E601A4AF-F98D-4564-A839-19E35C229FAF}">
      <dgm:prSet phldrT="[Text]" custT="1"/>
      <dgm:spPr/>
      <dgm:t>
        <a:bodyPr/>
        <a:lstStyle/>
        <a:p>
          <a:r>
            <a:rPr lang="en-US" sz="2000" b="1"/>
            <a:t>Disease and Disability</a:t>
          </a:r>
          <a:endParaRPr lang="en-US" sz="1000" b="1"/>
        </a:p>
      </dgm:t>
    </dgm:pt>
    <dgm:pt modelId="{C974D4E8-97F0-4F6D-9C03-1F4F0E19293D}" type="parTrans" cxnId="{1073C16A-489D-4134-9E11-4D19A6C43520}">
      <dgm:prSet/>
      <dgm:spPr/>
      <dgm:t>
        <a:bodyPr/>
        <a:lstStyle/>
        <a:p>
          <a:endParaRPr lang="en-US"/>
        </a:p>
      </dgm:t>
    </dgm:pt>
    <dgm:pt modelId="{9695EFD1-5C3F-4643-B7CB-D073BD9074E0}" type="sibTrans" cxnId="{1073C16A-489D-4134-9E11-4D19A6C43520}">
      <dgm:prSet/>
      <dgm:spPr/>
      <dgm:t>
        <a:bodyPr/>
        <a:lstStyle/>
        <a:p>
          <a:endParaRPr lang="en-US"/>
        </a:p>
      </dgm:t>
    </dgm:pt>
    <dgm:pt modelId="{A5E48F62-5286-4545-86E1-C908ED3FACE4}">
      <dgm:prSet phldrT="[Text]" custT="1"/>
      <dgm:spPr/>
      <dgm:t>
        <a:bodyPr/>
        <a:lstStyle/>
        <a:p>
          <a:r>
            <a:rPr lang="en-US" sz="2000" b="1"/>
            <a:t>Social Problems</a:t>
          </a:r>
        </a:p>
      </dgm:t>
    </dgm:pt>
    <dgm:pt modelId="{DE4D689A-38DF-4664-8225-232CC5B0001C}" type="parTrans" cxnId="{B5B07E79-44FB-44AC-9A31-BC0ED7CA966E}">
      <dgm:prSet/>
      <dgm:spPr/>
      <dgm:t>
        <a:bodyPr/>
        <a:lstStyle/>
        <a:p>
          <a:endParaRPr lang="en-US"/>
        </a:p>
      </dgm:t>
    </dgm:pt>
    <dgm:pt modelId="{80B7B6B0-8B7C-4113-B0CD-D17501358654}" type="sibTrans" cxnId="{B5B07E79-44FB-44AC-9A31-BC0ED7CA966E}">
      <dgm:prSet/>
      <dgm:spPr/>
      <dgm:t>
        <a:bodyPr/>
        <a:lstStyle/>
        <a:p>
          <a:endParaRPr lang="en-US"/>
        </a:p>
      </dgm:t>
    </dgm:pt>
    <dgm:pt modelId="{7556EEA7-4606-4978-B028-CFBEF9CA8406}">
      <dgm:prSet phldrT="[Text]" custT="1"/>
      <dgm:spPr/>
      <dgm:t>
        <a:bodyPr/>
        <a:lstStyle/>
        <a:p>
          <a:r>
            <a:rPr lang="en-US" sz="2000" b="1"/>
            <a:t>Psychosocial Effects</a:t>
          </a:r>
        </a:p>
      </dgm:t>
    </dgm:pt>
    <dgm:pt modelId="{AA2FE2EE-85F2-4B0D-86C9-08E9969D9C1C}" type="parTrans" cxnId="{C31B2D45-ACF5-4146-90AF-41597934C853}">
      <dgm:prSet/>
      <dgm:spPr/>
      <dgm:t>
        <a:bodyPr/>
        <a:lstStyle/>
        <a:p>
          <a:endParaRPr lang="en-US"/>
        </a:p>
      </dgm:t>
    </dgm:pt>
    <dgm:pt modelId="{CD308EB9-FC9E-4337-BCEF-AA1CB4E9DC1E}" type="sibTrans" cxnId="{C31B2D45-ACF5-4146-90AF-41597934C853}">
      <dgm:prSet/>
      <dgm:spPr/>
      <dgm:t>
        <a:bodyPr/>
        <a:lstStyle/>
        <a:p>
          <a:endParaRPr lang="en-US"/>
        </a:p>
      </dgm:t>
    </dgm:pt>
    <dgm:pt modelId="{E6E24748-4F77-43C8-8D2E-A812E3BEF835}">
      <dgm:prSet phldrT="[Text]" custT="1"/>
      <dgm:spPr/>
      <dgm:t>
        <a:bodyPr/>
        <a:lstStyle/>
        <a:p>
          <a:r>
            <a:rPr lang="en-US" sz="2000" b="1"/>
            <a:t>Health Risk Behaviors</a:t>
          </a:r>
        </a:p>
      </dgm:t>
    </dgm:pt>
    <dgm:pt modelId="{A5F0334C-1A2D-43CD-AAFB-6C6178CBA6C6}" type="parTrans" cxnId="{765D79DA-7881-4232-88DF-81D0E0E96197}">
      <dgm:prSet/>
      <dgm:spPr/>
      <dgm:t>
        <a:bodyPr/>
        <a:lstStyle/>
        <a:p>
          <a:endParaRPr lang="en-US"/>
        </a:p>
      </dgm:t>
    </dgm:pt>
    <dgm:pt modelId="{1A1894EA-8E65-4B3A-8FD4-5BBD752F54FA}" type="sibTrans" cxnId="{765D79DA-7881-4232-88DF-81D0E0E96197}">
      <dgm:prSet/>
      <dgm:spPr/>
      <dgm:t>
        <a:bodyPr/>
        <a:lstStyle/>
        <a:p>
          <a:endParaRPr lang="en-US"/>
        </a:p>
      </dgm:t>
    </dgm:pt>
    <dgm:pt modelId="{E12F17CB-E4F0-4DD2-8E55-E592BF971759}">
      <dgm:prSet phldrT="[Text]" custT="1"/>
      <dgm:spPr/>
      <dgm:t>
        <a:bodyPr/>
        <a:lstStyle/>
        <a:p>
          <a:r>
            <a:rPr lang="en-US" sz="2000" b="1"/>
            <a:t>Abuse and Neglect</a:t>
          </a:r>
        </a:p>
      </dgm:t>
    </dgm:pt>
    <dgm:pt modelId="{F404A937-F9BA-4A00-ACD2-1DEC9F678347}" type="sibTrans" cxnId="{F4BEF759-6FD2-408E-9BFE-D288C9506721}">
      <dgm:prSet/>
      <dgm:spPr/>
      <dgm:t>
        <a:bodyPr/>
        <a:lstStyle/>
        <a:p>
          <a:endParaRPr lang="en-US"/>
        </a:p>
      </dgm:t>
    </dgm:pt>
    <dgm:pt modelId="{6436BB76-4496-4194-B71D-26666FB9ECF8}" type="parTrans" cxnId="{F4BEF759-6FD2-408E-9BFE-D288C9506721}">
      <dgm:prSet/>
      <dgm:spPr/>
      <dgm:t>
        <a:bodyPr/>
        <a:lstStyle/>
        <a:p>
          <a:endParaRPr lang="en-US"/>
        </a:p>
      </dgm:t>
    </dgm:pt>
    <dgm:pt modelId="{2CDD67D9-4BA9-4F90-8C87-04F09CABC314}">
      <dgm:prSet phldrT="[Text]"/>
      <dgm:spPr>
        <a:solidFill>
          <a:schemeClr val="accent6">
            <a:lumMod val="50000"/>
          </a:schemeClr>
        </a:solidFill>
      </dgm:spPr>
      <dgm:t>
        <a:bodyPr/>
        <a:lstStyle/>
        <a:p>
          <a:r>
            <a:rPr lang="en-US" b="1">
              <a:effectLst>
                <a:outerShdw blurRad="38100" dist="38100" dir="2700000" algn="tl">
                  <a:srgbClr val="000000">
                    <a:alpha val="43137"/>
                  </a:srgbClr>
                </a:outerShdw>
              </a:effectLst>
            </a:rPr>
            <a:t>Adverse Childhood Experiences</a:t>
          </a:r>
        </a:p>
      </dgm:t>
    </dgm:pt>
    <dgm:pt modelId="{06D13ABC-3144-415A-9922-75774788DE61}" type="sibTrans" cxnId="{E83AA0AE-4741-4E8A-AC28-015C3D82A34A}">
      <dgm:prSet/>
      <dgm:spPr/>
      <dgm:t>
        <a:bodyPr/>
        <a:lstStyle/>
        <a:p>
          <a:endParaRPr lang="en-US"/>
        </a:p>
      </dgm:t>
    </dgm:pt>
    <dgm:pt modelId="{93F61373-C4FD-4E8A-BAAA-B7F7DAA21C39}" type="parTrans" cxnId="{E83AA0AE-4741-4E8A-AC28-015C3D82A34A}">
      <dgm:prSet/>
      <dgm:spPr/>
      <dgm:t>
        <a:bodyPr/>
        <a:lstStyle/>
        <a:p>
          <a:endParaRPr lang="en-US"/>
        </a:p>
      </dgm:t>
    </dgm:pt>
    <dgm:pt modelId="{BEE57235-B0B0-4614-BE56-209E80EEE0EF}">
      <dgm:prSet phldrT="[Text]" custT="1"/>
      <dgm:spPr/>
      <dgm:t>
        <a:bodyPr/>
        <a:lstStyle/>
        <a:p>
          <a:r>
            <a:rPr lang="en-US" sz="2000" b="1"/>
            <a:t>Household Dysfunction </a:t>
          </a:r>
        </a:p>
      </dgm:t>
    </dgm:pt>
    <dgm:pt modelId="{7F69BD0D-14CB-42E2-A278-82E8FB0E5335}" type="parTrans" cxnId="{F59BECED-50DE-4D94-98AD-06A2EB7FFA3A}">
      <dgm:prSet/>
      <dgm:spPr/>
      <dgm:t>
        <a:bodyPr/>
        <a:lstStyle/>
        <a:p>
          <a:endParaRPr lang="en-US"/>
        </a:p>
      </dgm:t>
    </dgm:pt>
    <dgm:pt modelId="{E8E4CF01-1705-45B1-BB94-4C979C341FF9}" type="sibTrans" cxnId="{F59BECED-50DE-4D94-98AD-06A2EB7FFA3A}">
      <dgm:prSet/>
      <dgm:spPr/>
      <dgm:t>
        <a:bodyPr/>
        <a:lstStyle/>
        <a:p>
          <a:endParaRPr lang="en-US"/>
        </a:p>
      </dgm:t>
    </dgm:pt>
    <dgm:pt modelId="{B6D2688E-CEA2-48B1-9FA3-0196A0BB1B77}">
      <dgm:prSet phldrT="[Text]"/>
      <dgm:spPr>
        <a:solidFill>
          <a:schemeClr val="accent6">
            <a:lumMod val="50000"/>
          </a:schemeClr>
        </a:solidFill>
      </dgm:spPr>
      <dgm:t>
        <a:bodyPr/>
        <a:lstStyle/>
        <a:p>
          <a:r>
            <a:rPr lang="en-US" b="1">
              <a:effectLst>
                <a:outerShdw blurRad="38100" dist="38100" dir="2700000" algn="tl">
                  <a:srgbClr val="000000">
                    <a:alpha val="43137"/>
                  </a:srgbClr>
                </a:outerShdw>
              </a:effectLst>
            </a:rPr>
            <a:t>Impact on Child Development</a:t>
          </a:r>
        </a:p>
      </dgm:t>
    </dgm:pt>
    <dgm:pt modelId="{5BB4A48E-1025-461F-9B8D-5CD193310A1C}" type="sibTrans" cxnId="{2F3D8A65-EFB6-4C76-AE0A-71F52900963F}">
      <dgm:prSet/>
      <dgm:spPr/>
      <dgm:t>
        <a:bodyPr/>
        <a:lstStyle/>
        <a:p>
          <a:endParaRPr lang="en-US"/>
        </a:p>
      </dgm:t>
    </dgm:pt>
    <dgm:pt modelId="{E9B124F2-0F0E-4780-A44A-630A654A80D5}" type="parTrans" cxnId="{2F3D8A65-EFB6-4C76-AE0A-71F52900963F}">
      <dgm:prSet/>
      <dgm:spPr/>
      <dgm:t>
        <a:bodyPr/>
        <a:lstStyle/>
        <a:p>
          <a:endParaRPr lang="en-US"/>
        </a:p>
      </dgm:t>
    </dgm:pt>
    <dgm:pt modelId="{151575BB-E0A5-413F-9871-8AB5B2A6616B}" type="pres">
      <dgm:prSet presAssocID="{FA752636-4F7D-4308-9536-C11036848506}" presName="Name0" presStyleCnt="0">
        <dgm:presLayoutVars>
          <dgm:dir/>
          <dgm:animLvl val="lvl"/>
          <dgm:resizeHandles val="exact"/>
        </dgm:presLayoutVars>
      </dgm:prSet>
      <dgm:spPr/>
    </dgm:pt>
    <dgm:pt modelId="{D2C220A9-7A18-45D1-A92D-910AFE313A41}" type="pres">
      <dgm:prSet presAssocID="{AEF4340C-C88C-4484-A461-B2749EAC1B17}" presName="boxAndChildren" presStyleCnt="0"/>
      <dgm:spPr/>
    </dgm:pt>
    <dgm:pt modelId="{EE44C0A3-C30E-4E58-9188-C709E1A09B90}" type="pres">
      <dgm:prSet presAssocID="{AEF4340C-C88C-4484-A461-B2749EAC1B17}" presName="parentTextBox" presStyleLbl="node1" presStyleIdx="0" presStyleCnt="3"/>
      <dgm:spPr/>
    </dgm:pt>
    <dgm:pt modelId="{52BC0F45-FC3B-4518-95A3-99A80360A68E}" type="pres">
      <dgm:prSet presAssocID="{AEF4340C-C88C-4484-A461-B2749EAC1B17}" presName="entireBox" presStyleLbl="node1" presStyleIdx="0" presStyleCnt="3"/>
      <dgm:spPr/>
    </dgm:pt>
    <dgm:pt modelId="{B3E7A387-9911-4436-A519-994914175C99}" type="pres">
      <dgm:prSet presAssocID="{AEF4340C-C88C-4484-A461-B2749EAC1B17}" presName="descendantBox" presStyleCnt="0"/>
      <dgm:spPr/>
    </dgm:pt>
    <dgm:pt modelId="{BEE2130C-9416-49F3-8529-BD30CD4E2402}" type="pres">
      <dgm:prSet presAssocID="{E601A4AF-F98D-4564-A839-19E35C229FAF}" presName="childTextBox" presStyleLbl="fgAccFollowNode1" presStyleIdx="0" presStyleCnt="7">
        <dgm:presLayoutVars>
          <dgm:bulletEnabled val="1"/>
        </dgm:presLayoutVars>
      </dgm:prSet>
      <dgm:spPr/>
    </dgm:pt>
    <dgm:pt modelId="{AD62916B-E47E-4D61-87CB-3C322A42C237}" type="pres">
      <dgm:prSet presAssocID="{A5E48F62-5286-4545-86E1-C908ED3FACE4}" presName="childTextBox" presStyleLbl="fgAccFollowNode1" presStyleIdx="1" presStyleCnt="7">
        <dgm:presLayoutVars>
          <dgm:bulletEnabled val="1"/>
        </dgm:presLayoutVars>
      </dgm:prSet>
      <dgm:spPr/>
    </dgm:pt>
    <dgm:pt modelId="{160C9867-3B20-4055-8AFB-C4884A2F0EB9}" type="pres">
      <dgm:prSet presAssocID="{5BB4A48E-1025-461F-9B8D-5CD193310A1C}" presName="sp" presStyleCnt="0"/>
      <dgm:spPr/>
    </dgm:pt>
    <dgm:pt modelId="{18BC6889-F8E1-4966-9163-08BE9555AD8B}" type="pres">
      <dgm:prSet presAssocID="{B6D2688E-CEA2-48B1-9FA3-0196A0BB1B77}" presName="arrowAndChildren" presStyleCnt="0"/>
      <dgm:spPr/>
    </dgm:pt>
    <dgm:pt modelId="{8B4F3492-280B-431A-90B4-367A85AAA8AC}" type="pres">
      <dgm:prSet presAssocID="{B6D2688E-CEA2-48B1-9FA3-0196A0BB1B77}" presName="parentTextArrow" presStyleLbl="node1" presStyleIdx="0" presStyleCnt="3"/>
      <dgm:spPr/>
    </dgm:pt>
    <dgm:pt modelId="{E45D7FEE-CD63-4997-A7C1-0FFA3C320930}" type="pres">
      <dgm:prSet presAssocID="{B6D2688E-CEA2-48B1-9FA3-0196A0BB1B77}" presName="arrow" presStyleLbl="node1" presStyleIdx="1" presStyleCnt="3"/>
      <dgm:spPr/>
    </dgm:pt>
    <dgm:pt modelId="{CA39D987-F7B2-47EC-9EEF-86597340E143}" type="pres">
      <dgm:prSet presAssocID="{B6D2688E-CEA2-48B1-9FA3-0196A0BB1B77}" presName="descendantArrow" presStyleCnt="0"/>
      <dgm:spPr/>
    </dgm:pt>
    <dgm:pt modelId="{7F32A0E8-7DFD-480E-8D37-B89165E2891E}" type="pres">
      <dgm:prSet presAssocID="{B3206930-0060-458D-BA59-FD25E5D4786E}" presName="childTextArrow" presStyleLbl="fgAccFollowNode1" presStyleIdx="2" presStyleCnt="7" custScaleX="107859">
        <dgm:presLayoutVars>
          <dgm:bulletEnabled val="1"/>
        </dgm:presLayoutVars>
      </dgm:prSet>
      <dgm:spPr/>
    </dgm:pt>
    <dgm:pt modelId="{CEA85AD9-8C1C-45CF-A27A-450A69C07CD4}" type="pres">
      <dgm:prSet presAssocID="{7556EEA7-4606-4978-B028-CFBEF9CA8406}" presName="childTextArrow" presStyleLbl="fgAccFollowNode1" presStyleIdx="3" presStyleCnt="7">
        <dgm:presLayoutVars>
          <dgm:bulletEnabled val="1"/>
        </dgm:presLayoutVars>
      </dgm:prSet>
      <dgm:spPr/>
    </dgm:pt>
    <dgm:pt modelId="{6DF5027D-7213-4DDD-837F-9131382CE5E7}" type="pres">
      <dgm:prSet presAssocID="{E6E24748-4F77-43C8-8D2E-A812E3BEF835}" presName="childTextArrow" presStyleLbl="fgAccFollowNode1" presStyleIdx="4" presStyleCnt="7" custLinFactNeighborX="49" custLinFactNeighborY="2070">
        <dgm:presLayoutVars>
          <dgm:bulletEnabled val="1"/>
        </dgm:presLayoutVars>
      </dgm:prSet>
      <dgm:spPr/>
    </dgm:pt>
    <dgm:pt modelId="{ACD1E7E9-63F7-4BF9-8EC7-BB3719FDF4B5}" type="pres">
      <dgm:prSet presAssocID="{06D13ABC-3144-415A-9922-75774788DE61}" presName="sp" presStyleCnt="0"/>
      <dgm:spPr/>
    </dgm:pt>
    <dgm:pt modelId="{048A00E8-D02A-480F-B268-C242C59B9FA7}" type="pres">
      <dgm:prSet presAssocID="{2CDD67D9-4BA9-4F90-8C87-04F09CABC314}" presName="arrowAndChildren" presStyleCnt="0"/>
      <dgm:spPr/>
    </dgm:pt>
    <dgm:pt modelId="{8CE95CD7-0E3F-4B4C-A8BC-DCFA00CB0691}" type="pres">
      <dgm:prSet presAssocID="{2CDD67D9-4BA9-4F90-8C87-04F09CABC314}" presName="parentTextArrow" presStyleLbl="node1" presStyleIdx="1" presStyleCnt="3"/>
      <dgm:spPr/>
    </dgm:pt>
    <dgm:pt modelId="{6AF4A22E-A8C4-417B-82B2-C41C307056FC}" type="pres">
      <dgm:prSet presAssocID="{2CDD67D9-4BA9-4F90-8C87-04F09CABC314}" presName="arrow" presStyleLbl="node1" presStyleIdx="2" presStyleCnt="3" custLinFactNeighborY="-47"/>
      <dgm:spPr/>
    </dgm:pt>
    <dgm:pt modelId="{79519FB1-089A-4ACC-8E75-2397A550B288}" type="pres">
      <dgm:prSet presAssocID="{2CDD67D9-4BA9-4F90-8C87-04F09CABC314}" presName="descendantArrow" presStyleCnt="0"/>
      <dgm:spPr/>
    </dgm:pt>
    <dgm:pt modelId="{FAEE550B-0C41-45F2-A985-003F2698C6A6}" type="pres">
      <dgm:prSet presAssocID="{E12F17CB-E4F0-4DD2-8E55-E592BF971759}" presName="childTextArrow" presStyleLbl="fgAccFollowNode1" presStyleIdx="5" presStyleCnt="7">
        <dgm:presLayoutVars>
          <dgm:bulletEnabled val="1"/>
        </dgm:presLayoutVars>
      </dgm:prSet>
      <dgm:spPr/>
    </dgm:pt>
    <dgm:pt modelId="{729B07BA-48EF-4EF2-ACD1-837F0FD094CA}" type="pres">
      <dgm:prSet presAssocID="{BEE57235-B0B0-4614-BE56-209E80EEE0EF}" presName="childTextArrow" presStyleLbl="fgAccFollowNode1" presStyleIdx="6" presStyleCnt="7">
        <dgm:presLayoutVars>
          <dgm:bulletEnabled val="1"/>
        </dgm:presLayoutVars>
      </dgm:prSet>
      <dgm:spPr/>
    </dgm:pt>
  </dgm:ptLst>
  <dgm:cxnLst>
    <dgm:cxn modelId="{DE2B5003-7C25-4455-839F-41D09BC6CCF4}" type="presOf" srcId="{A5E48F62-5286-4545-86E1-C908ED3FACE4}" destId="{AD62916B-E47E-4D61-87CB-3C322A42C237}" srcOrd="0" destOrd="0" presId="urn:microsoft.com/office/officeart/2005/8/layout/process4"/>
    <dgm:cxn modelId="{98BC742B-535A-41D3-9531-4486DF0237D5}" type="presOf" srcId="{B6D2688E-CEA2-48B1-9FA3-0196A0BB1B77}" destId="{E45D7FEE-CD63-4997-A7C1-0FFA3C320930}" srcOrd="1" destOrd="0" presId="urn:microsoft.com/office/officeart/2005/8/layout/process4"/>
    <dgm:cxn modelId="{153DBC35-8E29-4722-BF70-AD9D01F36C1F}" type="presOf" srcId="{E601A4AF-F98D-4564-A839-19E35C229FAF}" destId="{BEE2130C-9416-49F3-8529-BD30CD4E2402}" srcOrd="0" destOrd="0" presId="urn:microsoft.com/office/officeart/2005/8/layout/process4"/>
    <dgm:cxn modelId="{4D8B993F-AC7C-49EF-9F0E-59598BCE3D21}" type="presOf" srcId="{B3206930-0060-458D-BA59-FD25E5D4786E}" destId="{7F32A0E8-7DFD-480E-8D37-B89165E2891E}" srcOrd="0" destOrd="0" presId="urn:microsoft.com/office/officeart/2005/8/layout/process4"/>
    <dgm:cxn modelId="{C31B2D45-ACF5-4146-90AF-41597934C853}" srcId="{B6D2688E-CEA2-48B1-9FA3-0196A0BB1B77}" destId="{7556EEA7-4606-4978-B028-CFBEF9CA8406}" srcOrd="1" destOrd="0" parTransId="{AA2FE2EE-85F2-4B0D-86C9-08E9969D9C1C}" sibTransId="{CD308EB9-FC9E-4337-BCEF-AA1CB4E9DC1E}"/>
    <dgm:cxn modelId="{2F3D8A65-EFB6-4C76-AE0A-71F52900963F}" srcId="{FA752636-4F7D-4308-9536-C11036848506}" destId="{B6D2688E-CEA2-48B1-9FA3-0196A0BB1B77}" srcOrd="1" destOrd="0" parTransId="{E9B124F2-0F0E-4780-A44A-630A654A80D5}" sibTransId="{5BB4A48E-1025-461F-9B8D-5CD193310A1C}"/>
    <dgm:cxn modelId="{26EB6247-FF4A-4638-AFDF-8F364A191E7D}" type="presOf" srcId="{AEF4340C-C88C-4484-A461-B2749EAC1B17}" destId="{52BC0F45-FC3B-4518-95A3-99A80360A68E}" srcOrd="1" destOrd="0" presId="urn:microsoft.com/office/officeart/2005/8/layout/process4"/>
    <dgm:cxn modelId="{1073C16A-489D-4134-9E11-4D19A6C43520}" srcId="{AEF4340C-C88C-4484-A461-B2749EAC1B17}" destId="{E601A4AF-F98D-4564-A839-19E35C229FAF}" srcOrd="0" destOrd="0" parTransId="{C974D4E8-97F0-4F6D-9C03-1F4F0E19293D}" sibTransId="{9695EFD1-5C3F-4643-B7CB-D073BD9074E0}"/>
    <dgm:cxn modelId="{4470F776-F260-4313-AAD5-F0674B3B556D}" srcId="{B6D2688E-CEA2-48B1-9FA3-0196A0BB1B77}" destId="{B3206930-0060-458D-BA59-FD25E5D4786E}" srcOrd="0" destOrd="0" parTransId="{50FFB9BC-4984-4FD2-981F-2C29845D3490}" sibTransId="{B155213C-2189-4A7E-B1B9-17EC0C9E423B}"/>
    <dgm:cxn modelId="{B5B07E79-44FB-44AC-9A31-BC0ED7CA966E}" srcId="{AEF4340C-C88C-4484-A461-B2749EAC1B17}" destId="{A5E48F62-5286-4545-86E1-C908ED3FACE4}" srcOrd="1" destOrd="0" parTransId="{DE4D689A-38DF-4664-8225-232CC5B0001C}" sibTransId="{80B7B6B0-8B7C-4113-B0CD-D17501358654}"/>
    <dgm:cxn modelId="{F4BEF759-6FD2-408E-9BFE-D288C9506721}" srcId="{2CDD67D9-4BA9-4F90-8C87-04F09CABC314}" destId="{E12F17CB-E4F0-4DD2-8E55-E592BF971759}" srcOrd="0" destOrd="0" parTransId="{6436BB76-4496-4194-B71D-26666FB9ECF8}" sibTransId="{F404A937-F9BA-4A00-ACD2-1DEC9F678347}"/>
    <dgm:cxn modelId="{8DD1FF80-2D36-4980-A76C-F3604C6F3C80}" type="presOf" srcId="{E6E24748-4F77-43C8-8D2E-A812E3BEF835}" destId="{6DF5027D-7213-4DDD-837F-9131382CE5E7}" srcOrd="0" destOrd="0" presId="urn:microsoft.com/office/officeart/2005/8/layout/process4"/>
    <dgm:cxn modelId="{68F70D84-BD00-451B-8E85-543ECD7F0FFB}" type="presOf" srcId="{FA752636-4F7D-4308-9536-C11036848506}" destId="{151575BB-E0A5-413F-9871-8AB5B2A6616B}" srcOrd="0" destOrd="0" presId="urn:microsoft.com/office/officeart/2005/8/layout/process4"/>
    <dgm:cxn modelId="{B88A5C84-7FA8-4018-98EF-84E64099DF5D}" type="presOf" srcId="{BEE57235-B0B0-4614-BE56-209E80EEE0EF}" destId="{729B07BA-48EF-4EF2-ACD1-837F0FD094CA}" srcOrd="0" destOrd="0" presId="urn:microsoft.com/office/officeart/2005/8/layout/process4"/>
    <dgm:cxn modelId="{99086D91-445C-4DE8-82A7-4406FA036865}" type="presOf" srcId="{2CDD67D9-4BA9-4F90-8C87-04F09CABC314}" destId="{8CE95CD7-0E3F-4B4C-A8BC-DCFA00CB0691}" srcOrd="0" destOrd="0" presId="urn:microsoft.com/office/officeart/2005/8/layout/process4"/>
    <dgm:cxn modelId="{C60B6697-1948-42E9-881B-EB8605C10887}" srcId="{FA752636-4F7D-4308-9536-C11036848506}" destId="{AEF4340C-C88C-4484-A461-B2749EAC1B17}" srcOrd="2" destOrd="0" parTransId="{63F0B725-7868-45CF-9A2B-793F87EB2445}" sibTransId="{03C27C1F-07CA-42B4-8F08-BD5E41D1EF8D}"/>
    <dgm:cxn modelId="{E83AA0AE-4741-4E8A-AC28-015C3D82A34A}" srcId="{FA752636-4F7D-4308-9536-C11036848506}" destId="{2CDD67D9-4BA9-4F90-8C87-04F09CABC314}" srcOrd="0" destOrd="0" parTransId="{93F61373-C4FD-4E8A-BAAA-B7F7DAA21C39}" sibTransId="{06D13ABC-3144-415A-9922-75774788DE61}"/>
    <dgm:cxn modelId="{618106C8-92E3-44D6-AC77-3657D5EB6344}" type="presOf" srcId="{B6D2688E-CEA2-48B1-9FA3-0196A0BB1B77}" destId="{8B4F3492-280B-431A-90B4-367A85AAA8AC}" srcOrd="0" destOrd="0" presId="urn:microsoft.com/office/officeart/2005/8/layout/process4"/>
    <dgm:cxn modelId="{68B851D0-7B44-41BB-B103-CCA84D3A6275}" type="presOf" srcId="{E12F17CB-E4F0-4DD2-8E55-E592BF971759}" destId="{FAEE550B-0C41-45F2-A985-003F2698C6A6}" srcOrd="0" destOrd="0" presId="urn:microsoft.com/office/officeart/2005/8/layout/process4"/>
    <dgm:cxn modelId="{E9ADCED8-8B7D-4FA4-9AA7-15B558D57E66}" type="presOf" srcId="{2CDD67D9-4BA9-4F90-8C87-04F09CABC314}" destId="{6AF4A22E-A8C4-417B-82B2-C41C307056FC}" srcOrd="1" destOrd="0" presId="urn:microsoft.com/office/officeart/2005/8/layout/process4"/>
    <dgm:cxn modelId="{765D79DA-7881-4232-88DF-81D0E0E96197}" srcId="{B6D2688E-CEA2-48B1-9FA3-0196A0BB1B77}" destId="{E6E24748-4F77-43C8-8D2E-A812E3BEF835}" srcOrd="2" destOrd="0" parTransId="{A5F0334C-1A2D-43CD-AAFB-6C6178CBA6C6}" sibTransId="{1A1894EA-8E65-4B3A-8FD4-5BBD752F54FA}"/>
    <dgm:cxn modelId="{F59BECED-50DE-4D94-98AD-06A2EB7FFA3A}" srcId="{2CDD67D9-4BA9-4F90-8C87-04F09CABC314}" destId="{BEE57235-B0B0-4614-BE56-209E80EEE0EF}" srcOrd="1" destOrd="0" parTransId="{7F69BD0D-14CB-42E2-A278-82E8FB0E5335}" sibTransId="{E8E4CF01-1705-45B1-BB94-4C979C341FF9}"/>
    <dgm:cxn modelId="{80D095EE-2AEC-47A0-B137-A3A2419B1850}" type="presOf" srcId="{AEF4340C-C88C-4484-A461-B2749EAC1B17}" destId="{EE44C0A3-C30E-4E58-9188-C709E1A09B90}" srcOrd="0" destOrd="0" presId="urn:microsoft.com/office/officeart/2005/8/layout/process4"/>
    <dgm:cxn modelId="{6EDA9DFA-8B8E-4A90-970F-15FD06831040}" type="presOf" srcId="{7556EEA7-4606-4978-B028-CFBEF9CA8406}" destId="{CEA85AD9-8C1C-45CF-A27A-450A69C07CD4}" srcOrd="0" destOrd="0" presId="urn:microsoft.com/office/officeart/2005/8/layout/process4"/>
    <dgm:cxn modelId="{ADA6DCB3-28D5-4293-A256-5E6D5C258D17}" type="presParOf" srcId="{151575BB-E0A5-413F-9871-8AB5B2A6616B}" destId="{D2C220A9-7A18-45D1-A92D-910AFE313A41}" srcOrd="0" destOrd="0" presId="urn:microsoft.com/office/officeart/2005/8/layout/process4"/>
    <dgm:cxn modelId="{285D57AD-2BB0-4896-AD68-A01EB98F4A45}" type="presParOf" srcId="{D2C220A9-7A18-45D1-A92D-910AFE313A41}" destId="{EE44C0A3-C30E-4E58-9188-C709E1A09B90}" srcOrd="0" destOrd="0" presId="urn:microsoft.com/office/officeart/2005/8/layout/process4"/>
    <dgm:cxn modelId="{AB540B99-30A6-4C00-AFB1-A4ADEA7269BA}" type="presParOf" srcId="{D2C220A9-7A18-45D1-A92D-910AFE313A41}" destId="{52BC0F45-FC3B-4518-95A3-99A80360A68E}" srcOrd="1" destOrd="0" presId="urn:microsoft.com/office/officeart/2005/8/layout/process4"/>
    <dgm:cxn modelId="{1539088A-D196-4FF4-8D25-25D05E6B50F6}" type="presParOf" srcId="{D2C220A9-7A18-45D1-A92D-910AFE313A41}" destId="{B3E7A387-9911-4436-A519-994914175C99}" srcOrd="2" destOrd="0" presId="urn:microsoft.com/office/officeart/2005/8/layout/process4"/>
    <dgm:cxn modelId="{5E55A433-5A0E-49E5-AC00-E03F4FAF2ADB}" type="presParOf" srcId="{B3E7A387-9911-4436-A519-994914175C99}" destId="{BEE2130C-9416-49F3-8529-BD30CD4E2402}" srcOrd="0" destOrd="0" presId="urn:microsoft.com/office/officeart/2005/8/layout/process4"/>
    <dgm:cxn modelId="{183CACC4-E1A2-41ED-AF60-808495040AB4}" type="presParOf" srcId="{B3E7A387-9911-4436-A519-994914175C99}" destId="{AD62916B-E47E-4D61-87CB-3C322A42C237}" srcOrd="1" destOrd="0" presId="urn:microsoft.com/office/officeart/2005/8/layout/process4"/>
    <dgm:cxn modelId="{9463AD38-47CD-4A66-A995-D05B4ACC6D03}" type="presParOf" srcId="{151575BB-E0A5-413F-9871-8AB5B2A6616B}" destId="{160C9867-3B20-4055-8AFB-C4884A2F0EB9}" srcOrd="1" destOrd="0" presId="urn:microsoft.com/office/officeart/2005/8/layout/process4"/>
    <dgm:cxn modelId="{B50682DA-00E2-4505-9FB6-738041047C58}" type="presParOf" srcId="{151575BB-E0A5-413F-9871-8AB5B2A6616B}" destId="{18BC6889-F8E1-4966-9163-08BE9555AD8B}" srcOrd="2" destOrd="0" presId="urn:microsoft.com/office/officeart/2005/8/layout/process4"/>
    <dgm:cxn modelId="{75A62AAF-3505-43F0-B072-2154E88948E2}" type="presParOf" srcId="{18BC6889-F8E1-4966-9163-08BE9555AD8B}" destId="{8B4F3492-280B-431A-90B4-367A85AAA8AC}" srcOrd="0" destOrd="0" presId="urn:microsoft.com/office/officeart/2005/8/layout/process4"/>
    <dgm:cxn modelId="{CE547F65-A774-4C7F-AA27-A2D028BE3829}" type="presParOf" srcId="{18BC6889-F8E1-4966-9163-08BE9555AD8B}" destId="{E45D7FEE-CD63-4997-A7C1-0FFA3C320930}" srcOrd="1" destOrd="0" presId="urn:microsoft.com/office/officeart/2005/8/layout/process4"/>
    <dgm:cxn modelId="{C3351359-19FD-454D-A89D-B947228DCFC5}" type="presParOf" srcId="{18BC6889-F8E1-4966-9163-08BE9555AD8B}" destId="{CA39D987-F7B2-47EC-9EEF-86597340E143}" srcOrd="2" destOrd="0" presId="urn:microsoft.com/office/officeart/2005/8/layout/process4"/>
    <dgm:cxn modelId="{56E927AF-911D-4C06-A071-7A18DBDF1E92}" type="presParOf" srcId="{CA39D987-F7B2-47EC-9EEF-86597340E143}" destId="{7F32A0E8-7DFD-480E-8D37-B89165E2891E}" srcOrd="0" destOrd="0" presId="urn:microsoft.com/office/officeart/2005/8/layout/process4"/>
    <dgm:cxn modelId="{A3C8B77C-E4BE-48B5-A1BD-69796343BF4D}" type="presParOf" srcId="{CA39D987-F7B2-47EC-9EEF-86597340E143}" destId="{CEA85AD9-8C1C-45CF-A27A-450A69C07CD4}" srcOrd="1" destOrd="0" presId="urn:microsoft.com/office/officeart/2005/8/layout/process4"/>
    <dgm:cxn modelId="{45E8746B-31BC-43B4-AFEA-DD1EEC32B49E}" type="presParOf" srcId="{CA39D987-F7B2-47EC-9EEF-86597340E143}" destId="{6DF5027D-7213-4DDD-837F-9131382CE5E7}" srcOrd="2" destOrd="0" presId="urn:microsoft.com/office/officeart/2005/8/layout/process4"/>
    <dgm:cxn modelId="{273FB293-6E7B-49FF-A30D-86245420C593}" type="presParOf" srcId="{151575BB-E0A5-413F-9871-8AB5B2A6616B}" destId="{ACD1E7E9-63F7-4BF9-8EC7-BB3719FDF4B5}" srcOrd="3" destOrd="0" presId="urn:microsoft.com/office/officeart/2005/8/layout/process4"/>
    <dgm:cxn modelId="{0A1FDDA6-50B0-4EA5-BE65-1905349570E1}" type="presParOf" srcId="{151575BB-E0A5-413F-9871-8AB5B2A6616B}" destId="{048A00E8-D02A-480F-B268-C242C59B9FA7}" srcOrd="4" destOrd="0" presId="urn:microsoft.com/office/officeart/2005/8/layout/process4"/>
    <dgm:cxn modelId="{2BA4EBF8-B331-45A3-8779-33654EFFEA2D}" type="presParOf" srcId="{048A00E8-D02A-480F-B268-C242C59B9FA7}" destId="{8CE95CD7-0E3F-4B4C-A8BC-DCFA00CB0691}" srcOrd="0" destOrd="0" presId="urn:microsoft.com/office/officeart/2005/8/layout/process4"/>
    <dgm:cxn modelId="{7522B2A6-CF08-4BEF-8648-51F98A93AB72}" type="presParOf" srcId="{048A00E8-D02A-480F-B268-C242C59B9FA7}" destId="{6AF4A22E-A8C4-417B-82B2-C41C307056FC}" srcOrd="1" destOrd="0" presId="urn:microsoft.com/office/officeart/2005/8/layout/process4"/>
    <dgm:cxn modelId="{DA286B15-EE6B-46D3-8818-B0BBDB42424A}" type="presParOf" srcId="{048A00E8-D02A-480F-B268-C242C59B9FA7}" destId="{79519FB1-089A-4ACC-8E75-2397A550B288}" srcOrd="2" destOrd="0" presId="urn:microsoft.com/office/officeart/2005/8/layout/process4"/>
    <dgm:cxn modelId="{48BA4FD1-8450-42FA-AB7D-FF12270ED543}" type="presParOf" srcId="{79519FB1-089A-4ACC-8E75-2397A550B288}" destId="{FAEE550B-0C41-45F2-A985-003F2698C6A6}" srcOrd="0" destOrd="0" presId="urn:microsoft.com/office/officeart/2005/8/layout/process4"/>
    <dgm:cxn modelId="{92FC84CF-4069-4EC2-B411-577C691AF108}" type="presParOf" srcId="{79519FB1-089A-4ACC-8E75-2397A550B288}" destId="{729B07BA-48EF-4EF2-ACD1-837F0FD094CA}"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C84AAF-ED52-4A59-A255-BDACC2C7875A}"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AEDD3646-E8F6-4A5B-A855-855772A35D03}">
      <dgm:prSet phldrT="[Text]"/>
      <dgm:spPr/>
      <dgm:t>
        <a:bodyPr/>
        <a:lstStyle/>
        <a:p>
          <a:r>
            <a:rPr lang="en-US" dirty="0"/>
            <a:t>Safe, stable nurturing relationships buffer</a:t>
          </a:r>
        </a:p>
      </dgm:t>
    </dgm:pt>
    <dgm:pt modelId="{3EF257B5-F5AC-4BA0-9ED7-4066BF8F1481}" type="parTrans" cxnId="{5B6C5E55-B961-4928-A28F-CD94CC5299B9}">
      <dgm:prSet/>
      <dgm:spPr/>
      <dgm:t>
        <a:bodyPr/>
        <a:lstStyle/>
        <a:p>
          <a:endParaRPr lang="en-US"/>
        </a:p>
      </dgm:t>
    </dgm:pt>
    <dgm:pt modelId="{6FB79A5B-98E2-46C3-B685-A908CF021F0B}" type="sibTrans" cxnId="{5B6C5E55-B961-4928-A28F-CD94CC5299B9}">
      <dgm:prSet/>
      <dgm:spPr/>
      <dgm:t>
        <a:bodyPr/>
        <a:lstStyle/>
        <a:p>
          <a:endParaRPr lang="en-US"/>
        </a:p>
      </dgm:t>
    </dgm:pt>
    <dgm:pt modelId="{B1D7ABB5-86E1-4F44-82CD-E372CA14B6E8}">
      <dgm:prSet/>
      <dgm:spPr/>
      <dgm:t>
        <a:bodyPr/>
        <a:lstStyle/>
        <a:p>
          <a:r>
            <a:rPr lang="en-US" dirty="0"/>
            <a:t>Honestly talk about difficult things </a:t>
          </a:r>
        </a:p>
      </dgm:t>
    </dgm:pt>
    <dgm:pt modelId="{28BF6279-6656-4559-AB72-142F7F081E97}" type="parTrans" cxnId="{6D116026-B7DF-492F-BCA1-B3536406F94F}">
      <dgm:prSet/>
      <dgm:spPr/>
      <dgm:t>
        <a:bodyPr/>
        <a:lstStyle/>
        <a:p>
          <a:endParaRPr lang="en-US"/>
        </a:p>
      </dgm:t>
    </dgm:pt>
    <dgm:pt modelId="{8EEC0428-B066-490E-B9C1-DB78C7441AD9}" type="sibTrans" cxnId="{6D116026-B7DF-492F-BCA1-B3536406F94F}">
      <dgm:prSet/>
      <dgm:spPr/>
      <dgm:t>
        <a:bodyPr/>
        <a:lstStyle/>
        <a:p>
          <a:endParaRPr lang="en-US"/>
        </a:p>
      </dgm:t>
    </dgm:pt>
    <dgm:pt modelId="{EF72E08C-AA31-47D6-B3C7-D58E3BE050D6}">
      <dgm:prSet/>
      <dgm:spPr/>
      <dgm:t>
        <a:bodyPr/>
        <a:lstStyle/>
        <a:p>
          <a:r>
            <a:rPr lang="en-US"/>
            <a:t>Screening, early detection and effective interventions to help people heal</a:t>
          </a:r>
          <a:endParaRPr lang="en-US" dirty="0"/>
        </a:p>
      </dgm:t>
    </dgm:pt>
    <dgm:pt modelId="{7ECFE9EF-48D1-4C9D-8958-000C04F9A85D}" type="parTrans" cxnId="{FACBA6E8-0712-4454-9F1C-A86094FA18F7}">
      <dgm:prSet/>
      <dgm:spPr/>
      <dgm:t>
        <a:bodyPr/>
        <a:lstStyle/>
        <a:p>
          <a:endParaRPr lang="en-US"/>
        </a:p>
      </dgm:t>
    </dgm:pt>
    <dgm:pt modelId="{668239F7-86EB-4EF6-BE97-763939083677}" type="sibTrans" cxnId="{FACBA6E8-0712-4454-9F1C-A86094FA18F7}">
      <dgm:prSet/>
      <dgm:spPr/>
      <dgm:t>
        <a:bodyPr/>
        <a:lstStyle/>
        <a:p>
          <a:endParaRPr lang="en-US"/>
        </a:p>
      </dgm:t>
    </dgm:pt>
    <dgm:pt modelId="{0C1337E6-7225-4239-80DF-ECDC1064011A}">
      <dgm:prSet/>
      <dgm:spPr/>
      <dgm:t>
        <a:bodyPr/>
        <a:lstStyle/>
        <a:p>
          <a:r>
            <a:rPr lang="en-US"/>
            <a:t>Assure environments are nurturing, stable and engaging</a:t>
          </a:r>
          <a:endParaRPr lang="en-US" dirty="0"/>
        </a:p>
      </dgm:t>
    </dgm:pt>
    <dgm:pt modelId="{7E1706E4-F230-4294-8F3A-2F25054187E7}" type="parTrans" cxnId="{2E4146C3-B88D-46F5-88D6-69DC0C362340}">
      <dgm:prSet/>
      <dgm:spPr/>
      <dgm:t>
        <a:bodyPr/>
        <a:lstStyle/>
        <a:p>
          <a:endParaRPr lang="en-US"/>
        </a:p>
      </dgm:t>
    </dgm:pt>
    <dgm:pt modelId="{FB9EF07E-84CD-4516-ACF2-6FA2E54CF58B}" type="sibTrans" cxnId="{2E4146C3-B88D-46F5-88D6-69DC0C362340}">
      <dgm:prSet/>
      <dgm:spPr/>
      <dgm:t>
        <a:bodyPr/>
        <a:lstStyle/>
        <a:p>
          <a:endParaRPr lang="en-US"/>
        </a:p>
      </dgm:t>
    </dgm:pt>
    <dgm:pt modelId="{0D34EBBE-5565-4B48-A921-08AFE824456B}" type="pres">
      <dgm:prSet presAssocID="{0BC84AAF-ED52-4A59-A255-BDACC2C7875A}" presName="linear" presStyleCnt="0">
        <dgm:presLayoutVars>
          <dgm:animLvl val="lvl"/>
          <dgm:resizeHandles val="exact"/>
        </dgm:presLayoutVars>
      </dgm:prSet>
      <dgm:spPr/>
    </dgm:pt>
    <dgm:pt modelId="{BE057DC3-8B26-4DCE-903A-E8BC40BE393C}" type="pres">
      <dgm:prSet presAssocID="{AEDD3646-E8F6-4A5B-A855-855772A35D03}" presName="parentText" presStyleLbl="node1" presStyleIdx="0" presStyleCnt="4">
        <dgm:presLayoutVars>
          <dgm:chMax val="0"/>
          <dgm:bulletEnabled val="1"/>
        </dgm:presLayoutVars>
      </dgm:prSet>
      <dgm:spPr/>
    </dgm:pt>
    <dgm:pt modelId="{B15E297F-C777-498E-9425-A4FB858AF379}" type="pres">
      <dgm:prSet presAssocID="{6FB79A5B-98E2-46C3-B685-A908CF021F0B}" presName="spacer" presStyleCnt="0"/>
      <dgm:spPr/>
    </dgm:pt>
    <dgm:pt modelId="{21D57BB8-51AC-4683-AF0D-115AB4ECBAFA}" type="pres">
      <dgm:prSet presAssocID="{B1D7ABB5-86E1-4F44-82CD-E372CA14B6E8}" presName="parentText" presStyleLbl="node1" presStyleIdx="1" presStyleCnt="4">
        <dgm:presLayoutVars>
          <dgm:chMax val="0"/>
          <dgm:bulletEnabled val="1"/>
        </dgm:presLayoutVars>
      </dgm:prSet>
      <dgm:spPr/>
    </dgm:pt>
    <dgm:pt modelId="{DFB8CF97-0CD6-4DAC-9FF4-FFD8D97B5CD1}" type="pres">
      <dgm:prSet presAssocID="{8EEC0428-B066-490E-B9C1-DB78C7441AD9}" presName="spacer" presStyleCnt="0"/>
      <dgm:spPr/>
    </dgm:pt>
    <dgm:pt modelId="{FBE793C6-FA35-419D-98C3-BC92D0204D93}" type="pres">
      <dgm:prSet presAssocID="{EF72E08C-AA31-47D6-B3C7-D58E3BE050D6}" presName="parentText" presStyleLbl="node1" presStyleIdx="2" presStyleCnt="4">
        <dgm:presLayoutVars>
          <dgm:chMax val="0"/>
          <dgm:bulletEnabled val="1"/>
        </dgm:presLayoutVars>
      </dgm:prSet>
      <dgm:spPr/>
    </dgm:pt>
    <dgm:pt modelId="{37443610-E504-449D-8E36-2E0A2A359139}" type="pres">
      <dgm:prSet presAssocID="{668239F7-86EB-4EF6-BE97-763939083677}" presName="spacer" presStyleCnt="0"/>
      <dgm:spPr/>
    </dgm:pt>
    <dgm:pt modelId="{5F86EC6C-808F-437A-AEFE-27AD26C6A5D5}" type="pres">
      <dgm:prSet presAssocID="{0C1337E6-7225-4239-80DF-ECDC1064011A}" presName="parentText" presStyleLbl="node1" presStyleIdx="3" presStyleCnt="4">
        <dgm:presLayoutVars>
          <dgm:chMax val="0"/>
          <dgm:bulletEnabled val="1"/>
        </dgm:presLayoutVars>
      </dgm:prSet>
      <dgm:spPr/>
    </dgm:pt>
  </dgm:ptLst>
  <dgm:cxnLst>
    <dgm:cxn modelId="{6D116026-B7DF-492F-BCA1-B3536406F94F}" srcId="{0BC84AAF-ED52-4A59-A255-BDACC2C7875A}" destId="{B1D7ABB5-86E1-4F44-82CD-E372CA14B6E8}" srcOrd="1" destOrd="0" parTransId="{28BF6279-6656-4559-AB72-142F7F081E97}" sibTransId="{8EEC0428-B066-490E-B9C1-DB78C7441AD9}"/>
    <dgm:cxn modelId="{FB26FC5C-E15A-4B38-AAD9-C5A95D12F6B9}" type="presOf" srcId="{B1D7ABB5-86E1-4F44-82CD-E372CA14B6E8}" destId="{21D57BB8-51AC-4683-AF0D-115AB4ECBAFA}" srcOrd="0" destOrd="0" presId="urn:microsoft.com/office/officeart/2005/8/layout/vList2"/>
    <dgm:cxn modelId="{C1CF3366-8627-4F45-B425-D936747F7BEE}" type="presOf" srcId="{0C1337E6-7225-4239-80DF-ECDC1064011A}" destId="{5F86EC6C-808F-437A-AEFE-27AD26C6A5D5}" srcOrd="0" destOrd="0" presId="urn:microsoft.com/office/officeart/2005/8/layout/vList2"/>
    <dgm:cxn modelId="{5B6C5E55-B961-4928-A28F-CD94CC5299B9}" srcId="{0BC84AAF-ED52-4A59-A255-BDACC2C7875A}" destId="{AEDD3646-E8F6-4A5B-A855-855772A35D03}" srcOrd="0" destOrd="0" parTransId="{3EF257B5-F5AC-4BA0-9ED7-4066BF8F1481}" sibTransId="{6FB79A5B-98E2-46C3-B685-A908CF021F0B}"/>
    <dgm:cxn modelId="{97376B8B-019C-4654-9D59-C8043BD1D776}" type="presOf" srcId="{AEDD3646-E8F6-4A5B-A855-855772A35D03}" destId="{BE057DC3-8B26-4DCE-903A-E8BC40BE393C}" srcOrd="0" destOrd="0" presId="urn:microsoft.com/office/officeart/2005/8/layout/vList2"/>
    <dgm:cxn modelId="{7C60B98E-BBE5-4AFD-87B1-B0666B0143E9}" type="presOf" srcId="{0BC84AAF-ED52-4A59-A255-BDACC2C7875A}" destId="{0D34EBBE-5565-4B48-A921-08AFE824456B}" srcOrd="0" destOrd="0" presId="urn:microsoft.com/office/officeart/2005/8/layout/vList2"/>
    <dgm:cxn modelId="{2E4146C3-B88D-46F5-88D6-69DC0C362340}" srcId="{0BC84AAF-ED52-4A59-A255-BDACC2C7875A}" destId="{0C1337E6-7225-4239-80DF-ECDC1064011A}" srcOrd="3" destOrd="0" parTransId="{7E1706E4-F230-4294-8F3A-2F25054187E7}" sibTransId="{FB9EF07E-84CD-4516-ACF2-6FA2E54CF58B}"/>
    <dgm:cxn modelId="{F4C77FD7-204F-4AA4-A6B1-A316088FEDD3}" type="presOf" srcId="{EF72E08C-AA31-47D6-B3C7-D58E3BE050D6}" destId="{FBE793C6-FA35-419D-98C3-BC92D0204D93}" srcOrd="0" destOrd="0" presId="urn:microsoft.com/office/officeart/2005/8/layout/vList2"/>
    <dgm:cxn modelId="{FACBA6E8-0712-4454-9F1C-A86094FA18F7}" srcId="{0BC84AAF-ED52-4A59-A255-BDACC2C7875A}" destId="{EF72E08C-AA31-47D6-B3C7-D58E3BE050D6}" srcOrd="2" destOrd="0" parTransId="{7ECFE9EF-48D1-4C9D-8958-000C04F9A85D}" sibTransId="{668239F7-86EB-4EF6-BE97-763939083677}"/>
    <dgm:cxn modelId="{683DEFD0-9215-4ED2-B2DC-FAC5D105DAA4}" type="presParOf" srcId="{0D34EBBE-5565-4B48-A921-08AFE824456B}" destId="{BE057DC3-8B26-4DCE-903A-E8BC40BE393C}" srcOrd="0" destOrd="0" presId="urn:microsoft.com/office/officeart/2005/8/layout/vList2"/>
    <dgm:cxn modelId="{3FA5B56B-3181-4D47-A0CE-E8F1B6BECAB1}" type="presParOf" srcId="{0D34EBBE-5565-4B48-A921-08AFE824456B}" destId="{B15E297F-C777-498E-9425-A4FB858AF379}" srcOrd="1" destOrd="0" presId="urn:microsoft.com/office/officeart/2005/8/layout/vList2"/>
    <dgm:cxn modelId="{3F44C286-3758-4942-98A1-51A84A9617AD}" type="presParOf" srcId="{0D34EBBE-5565-4B48-A921-08AFE824456B}" destId="{21D57BB8-51AC-4683-AF0D-115AB4ECBAFA}" srcOrd="2" destOrd="0" presId="urn:microsoft.com/office/officeart/2005/8/layout/vList2"/>
    <dgm:cxn modelId="{B59E7973-C3EA-432F-8B40-0C24A522E1F1}" type="presParOf" srcId="{0D34EBBE-5565-4B48-A921-08AFE824456B}" destId="{DFB8CF97-0CD6-4DAC-9FF4-FFD8D97B5CD1}" srcOrd="3" destOrd="0" presId="urn:microsoft.com/office/officeart/2005/8/layout/vList2"/>
    <dgm:cxn modelId="{1334A0FD-D922-4B31-A369-095D45B5765F}" type="presParOf" srcId="{0D34EBBE-5565-4B48-A921-08AFE824456B}" destId="{FBE793C6-FA35-419D-98C3-BC92D0204D93}" srcOrd="4" destOrd="0" presId="urn:microsoft.com/office/officeart/2005/8/layout/vList2"/>
    <dgm:cxn modelId="{2A251CE5-B2A6-4714-B2CF-128E94EB3DFC}" type="presParOf" srcId="{0D34EBBE-5565-4B48-A921-08AFE824456B}" destId="{37443610-E504-449D-8E36-2E0A2A359139}" srcOrd="5" destOrd="0" presId="urn:microsoft.com/office/officeart/2005/8/layout/vList2"/>
    <dgm:cxn modelId="{85462D0E-F9AC-4B15-A53D-5315B8E32774}" type="presParOf" srcId="{0D34EBBE-5565-4B48-A921-08AFE824456B}" destId="{5F86EC6C-808F-437A-AEFE-27AD26C6A5D5}"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BC0F45-FC3B-4518-95A3-99A80360A68E}">
      <dsp:nvSpPr>
        <dsp:cNvPr id="0" name=""/>
        <dsp:cNvSpPr/>
      </dsp:nvSpPr>
      <dsp:spPr>
        <a:xfrm>
          <a:off x="0" y="3263532"/>
          <a:ext cx="10972800" cy="1071164"/>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b="1" kern="1200">
              <a:effectLst>
                <a:outerShdw blurRad="38100" dist="38100" dir="2700000" algn="tl">
                  <a:srgbClr val="000000">
                    <a:alpha val="43137"/>
                  </a:srgbClr>
                </a:outerShdw>
              </a:effectLst>
            </a:rPr>
            <a:t>Long-term Consequences</a:t>
          </a:r>
        </a:p>
      </dsp:txBody>
      <dsp:txXfrm>
        <a:off x="0" y="3263532"/>
        <a:ext cx="10972800" cy="578428"/>
      </dsp:txXfrm>
    </dsp:sp>
    <dsp:sp modelId="{BEE2130C-9416-49F3-8529-BD30CD4E2402}">
      <dsp:nvSpPr>
        <dsp:cNvPr id="0" name=""/>
        <dsp:cNvSpPr/>
      </dsp:nvSpPr>
      <dsp:spPr>
        <a:xfrm>
          <a:off x="0" y="3820537"/>
          <a:ext cx="5486399" cy="492735"/>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b="1" kern="1200"/>
            <a:t>Disease and Disability</a:t>
          </a:r>
          <a:endParaRPr lang="en-US" sz="1000" b="1" kern="1200"/>
        </a:p>
      </dsp:txBody>
      <dsp:txXfrm>
        <a:off x="0" y="3820537"/>
        <a:ext cx="5486399" cy="492735"/>
      </dsp:txXfrm>
    </dsp:sp>
    <dsp:sp modelId="{AD62916B-E47E-4D61-87CB-3C322A42C237}">
      <dsp:nvSpPr>
        <dsp:cNvPr id="0" name=""/>
        <dsp:cNvSpPr/>
      </dsp:nvSpPr>
      <dsp:spPr>
        <a:xfrm>
          <a:off x="5486400" y="3820537"/>
          <a:ext cx="5486399" cy="492735"/>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b="1" kern="1200"/>
            <a:t>Social Problems</a:t>
          </a:r>
        </a:p>
      </dsp:txBody>
      <dsp:txXfrm>
        <a:off x="5486400" y="3820537"/>
        <a:ext cx="5486399" cy="492735"/>
      </dsp:txXfrm>
    </dsp:sp>
    <dsp:sp modelId="{E45D7FEE-CD63-4997-A7C1-0FFA3C320930}">
      <dsp:nvSpPr>
        <dsp:cNvPr id="0" name=""/>
        <dsp:cNvSpPr/>
      </dsp:nvSpPr>
      <dsp:spPr>
        <a:xfrm rot="10800000">
          <a:off x="0" y="1632149"/>
          <a:ext cx="10972800" cy="1647450"/>
        </a:xfrm>
        <a:prstGeom prst="upArrowCallou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b="1" kern="1200">
              <a:effectLst>
                <a:outerShdw blurRad="38100" dist="38100" dir="2700000" algn="tl">
                  <a:srgbClr val="000000">
                    <a:alpha val="43137"/>
                  </a:srgbClr>
                </a:outerShdw>
              </a:effectLst>
            </a:rPr>
            <a:t>Impact on Child Development</a:t>
          </a:r>
        </a:p>
      </dsp:txBody>
      <dsp:txXfrm rot="-10800000">
        <a:off x="0" y="1632149"/>
        <a:ext cx="10972800" cy="578255"/>
      </dsp:txXfrm>
    </dsp:sp>
    <dsp:sp modelId="{7F32A0E8-7DFD-480E-8D37-B89165E2891E}">
      <dsp:nvSpPr>
        <dsp:cNvPr id="0" name=""/>
        <dsp:cNvSpPr/>
      </dsp:nvSpPr>
      <dsp:spPr>
        <a:xfrm>
          <a:off x="1976" y="2210404"/>
          <a:ext cx="3842957" cy="492587"/>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b="1" kern="1200"/>
            <a:t>Neurobiological Effects</a:t>
          </a:r>
        </a:p>
      </dsp:txBody>
      <dsp:txXfrm>
        <a:off x="1976" y="2210404"/>
        <a:ext cx="3842957" cy="492587"/>
      </dsp:txXfrm>
    </dsp:sp>
    <dsp:sp modelId="{CEA85AD9-8C1C-45CF-A27A-450A69C07CD4}">
      <dsp:nvSpPr>
        <dsp:cNvPr id="0" name=""/>
        <dsp:cNvSpPr/>
      </dsp:nvSpPr>
      <dsp:spPr>
        <a:xfrm>
          <a:off x="3844933" y="2210404"/>
          <a:ext cx="3562945" cy="492587"/>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b="1" kern="1200"/>
            <a:t>Psychosocial Effects</a:t>
          </a:r>
        </a:p>
      </dsp:txBody>
      <dsp:txXfrm>
        <a:off x="3844933" y="2210404"/>
        <a:ext cx="3562945" cy="492587"/>
      </dsp:txXfrm>
    </dsp:sp>
    <dsp:sp modelId="{6DF5027D-7213-4DDD-837F-9131382CE5E7}">
      <dsp:nvSpPr>
        <dsp:cNvPr id="0" name=""/>
        <dsp:cNvSpPr/>
      </dsp:nvSpPr>
      <dsp:spPr>
        <a:xfrm>
          <a:off x="7409624" y="2220601"/>
          <a:ext cx="3562945" cy="492587"/>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b="1" kern="1200"/>
            <a:t>Health Risk Behaviors</a:t>
          </a:r>
        </a:p>
      </dsp:txBody>
      <dsp:txXfrm>
        <a:off x="7409624" y="2220601"/>
        <a:ext cx="3562945" cy="492587"/>
      </dsp:txXfrm>
    </dsp:sp>
    <dsp:sp modelId="{6AF4A22E-A8C4-417B-82B2-C41C307056FC}">
      <dsp:nvSpPr>
        <dsp:cNvPr id="0" name=""/>
        <dsp:cNvSpPr/>
      </dsp:nvSpPr>
      <dsp:spPr>
        <a:xfrm rot="10800000">
          <a:off x="0" y="0"/>
          <a:ext cx="10972800" cy="1647450"/>
        </a:xfrm>
        <a:prstGeom prst="upArrowCallou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b="1" kern="1200">
              <a:effectLst>
                <a:outerShdw blurRad="38100" dist="38100" dir="2700000" algn="tl">
                  <a:srgbClr val="000000">
                    <a:alpha val="43137"/>
                  </a:srgbClr>
                </a:outerShdw>
              </a:effectLst>
            </a:rPr>
            <a:t>Adverse Childhood Experiences</a:t>
          </a:r>
        </a:p>
      </dsp:txBody>
      <dsp:txXfrm rot="-10800000">
        <a:off x="0" y="0"/>
        <a:ext cx="10972800" cy="578255"/>
      </dsp:txXfrm>
    </dsp:sp>
    <dsp:sp modelId="{FAEE550B-0C41-45F2-A985-003F2698C6A6}">
      <dsp:nvSpPr>
        <dsp:cNvPr id="0" name=""/>
        <dsp:cNvSpPr/>
      </dsp:nvSpPr>
      <dsp:spPr>
        <a:xfrm>
          <a:off x="0" y="579021"/>
          <a:ext cx="5486399" cy="492587"/>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b="1" kern="1200"/>
            <a:t>Abuse and Neglect</a:t>
          </a:r>
        </a:p>
      </dsp:txBody>
      <dsp:txXfrm>
        <a:off x="0" y="579021"/>
        <a:ext cx="5486399" cy="492587"/>
      </dsp:txXfrm>
    </dsp:sp>
    <dsp:sp modelId="{729B07BA-48EF-4EF2-ACD1-837F0FD094CA}">
      <dsp:nvSpPr>
        <dsp:cNvPr id="0" name=""/>
        <dsp:cNvSpPr/>
      </dsp:nvSpPr>
      <dsp:spPr>
        <a:xfrm>
          <a:off x="5486400" y="579021"/>
          <a:ext cx="5486399" cy="492587"/>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b="1" kern="1200"/>
            <a:t>Household Dysfunction </a:t>
          </a:r>
        </a:p>
      </dsp:txBody>
      <dsp:txXfrm>
        <a:off x="5486400" y="579021"/>
        <a:ext cx="5486399" cy="4925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057DC3-8B26-4DCE-903A-E8BC40BE393C}">
      <dsp:nvSpPr>
        <dsp:cNvPr id="0" name=""/>
        <dsp:cNvSpPr/>
      </dsp:nvSpPr>
      <dsp:spPr>
        <a:xfrm>
          <a:off x="0" y="687088"/>
          <a:ext cx="10497502" cy="5850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Safe, stable nurturing relationships buffer</a:t>
          </a:r>
        </a:p>
      </dsp:txBody>
      <dsp:txXfrm>
        <a:off x="28557" y="715645"/>
        <a:ext cx="10440388" cy="527886"/>
      </dsp:txXfrm>
    </dsp:sp>
    <dsp:sp modelId="{21D57BB8-51AC-4683-AF0D-115AB4ECBAFA}">
      <dsp:nvSpPr>
        <dsp:cNvPr id="0" name=""/>
        <dsp:cNvSpPr/>
      </dsp:nvSpPr>
      <dsp:spPr>
        <a:xfrm>
          <a:off x="0" y="1344088"/>
          <a:ext cx="10497502" cy="5850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Honestly talk about difficult things </a:t>
          </a:r>
        </a:p>
      </dsp:txBody>
      <dsp:txXfrm>
        <a:off x="28557" y="1372645"/>
        <a:ext cx="10440388" cy="527886"/>
      </dsp:txXfrm>
    </dsp:sp>
    <dsp:sp modelId="{FBE793C6-FA35-419D-98C3-BC92D0204D93}">
      <dsp:nvSpPr>
        <dsp:cNvPr id="0" name=""/>
        <dsp:cNvSpPr/>
      </dsp:nvSpPr>
      <dsp:spPr>
        <a:xfrm>
          <a:off x="0" y="2001089"/>
          <a:ext cx="10497502" cy="5850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Screening, early detection and effective interventions to help people heal</a:t>
          </a:r>
          <a:endParaRPr lang="en-US" sz="2500" kern="1200" dirty="0"/>
        </a:p>
      </dsp:txBody>
      <dsp:txXfrm>
        <a:off x="28557" y="2029646"/>
        <a:ext cx="10440388" cy="527886"/>
      </dsp:txXfrm>
    </dsp:sp>
    <dsp:sp modelId="{5F86EC6C-808F-437A-AEFE-27AD26C6A5D5}">
      <dsp:nvSpPr>
        <dsp:cNvPr id="0" name=""/>
        <dsp:cNvSpPr/>
      </dsp:nvSpPr>
      <dsp:spPr>
        <a:xfrm>
          <a:off x="0" y="2658089"/>
          <a:ext cx="10497502" cy="5850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Assure environments are nurturing, stable and engaging</a:t>
          </a:r>
          <a:endParaRPr lang="en-US" sz="2500" kern="1200" dirty="0"/>
        </a:p>
      </dsp:txBody>
      <dsp:txXfrm>
        <a:off x="28557" y="2686646"/>
        <a:ext cx="10440388" cy="527886"/>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9CB0C71-D64B-41BD-BBCB-D751DF0CA231}"/>
              </a:ext>
            </a:extLst>
          </p:cNvPr>
          <p:cNvSpPr>
            <a:spLocks noGrp="1"/>
          </p:cNvSpPr>
          <p:nvPr>
            <p:ph type="dt" sz="quarter" idx="1"/>
          </p:nvPr>
        </p:nvSpPr>
        <p:spPr>
          <a:xfrm>
            <a:off x="3884613" y="3"/>
            <a:ext cx="2971800" cy="458788"/>
          </a:xfrm>
          <a:prstGeom prst="rect">
            <a:avLst/>
          </a:prstGeom>
        </p:spPr>
        <p:txBody>
          <a:bodyPr vert="horz" lIns="91440" tIns="45720" rIns="91440" bIns="45720" rtlCol="0"/>
          <a:lstStyle>
            <a:lvl1pPr algn="r">
              <a:defRPr sz="1200"/>
            </a:lvl1pPr>
          </a:lstStyle>
          <a:p>
            <a:fld id="{B1486E21-2B67-4652-A842-E3C11B932B87}" type="datetimeFigureOut">
              <a:rPr lang="en-US" smtClean="0"/>
              <a:t>8/29/2022</a:t>
            </a:fld>
            <a:endParaRPr lang="en-US"/>
          </a:p>
        </p:txBody>
      </p:sp>
      <p:sp>
        <p:nvSpPr>
          <p:cNvPr id="5" name="Slide Number Placeholder 4">
            <a:extLst>
              <a:ext uri="{FF2B5EF4-FFF2-40B4-BE49-F238E27FC236}">
                <a16:creationId xmlns:a16="http://schemas.microsoft.com/office/drawing/2014/main" id="{A7EBA64D-2FED-4035-9829-F60C6B6CC12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11C6D2-9B3E-4DDD-ABBC-17A92D77648E}" type="slidenum">
              <a:rPr lang="en-US" smtClean="0"/>
              <a:t>‹#›</a:t>
            </a:fld>
            <a:endParaRPr lang="en-US"/>
          </a:p>
        </p:txBody>
      </p:sp>
      <p:sp>
        <p:nvSpPr>
          <p:cNvPr id="8" name="Footer Placeholder 7">
            <a:extLst>
              <a:ext uri="{FF2B5EF4-FFF2-40B4-BE49-F238E27FC236}">
                <a16:creationId xmlns:a16="http://schemas.microsoft.com/office/drawing/2014/main" id="{556DBF51-4ABB-4DFB-B22C-A1EA289E691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pic>
        <p:nvPicPr>
          <p:cNvPr id="10" name="Picture 9">
            <a:extLst>
              <a:ext uri="{FF2B5EF4-FFF2-40B4-BE49-F238E27FC236}">
                <a16:creationId xmlns:a16="http://schemas.microsoft.com/office/drawing/2014/main" id="{EABE48CB-E348-49C3-9887-979B4A7E76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2"/>
            <a:ext cx="3884613" cy="1026689"/>
          </a:xfrm>
          <a:prstGeom prst="rect">
            <a:avLst/>
          </a:prstGeom>
        </p:spPr>
      </p:pic>
    </p:spTree>
    <p:extLst>
      <p:ext uri="{BB962C8B-B14F-4D97-AF65-F5344CB8AC3E}">
        <p14:creationId xmlns:p14="http://schemas.microsoft.com/office/powerpoint/2010/main" val="8530531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84613" y="3"/>
            <a:ext cx="2971800" cy="458788"/>
          </a:xfrm>
          <a:prstGeom prst="rect">
            <a:avLst/>
          </a:prstGeom>
        </p:spPr>
        <p:txBody>
          <a:bodyPr vert="horz" lIns="91440" tIns="45720" rIns="91440" bIns="45720" rtlCol="0"/>
          <a:lstStyle>
            <a:lvl1pPr algn="r">
              <a:defRPr sz="1200"/>
            </a:lvl1pPr>
          </a:lstStyle>
          <a:p>
            <a:fld id="{49AB168A-D0A4-49D0-B240-B4EE8635485D}" type="datetimeFigureOut">
              <a:rPr lang="en-US" smtClean="0"/>
              <a:t>8/29/2022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8" name="Slide Number Placeholder 7">
            <a:extLst>
              <a:ext uri="{FF2B5EF4-FFF2-40B4-BE49-F238E27FC236}">
                <a16:creationId xmlns:a16="http://schemas.microsoft.com/office/drawing/2014/main" id="{7809C4A4-A405-4771-8245-7525E65E8A15}"/>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7098B9-E14D-4218-8D9A-7EB382175B19}" type="slidenum">
              <a:rPr lang="en-US" smtClean="0"/>
              <a:t>‹#›</a:t>
            </a:fld>
            <a:endParaRPr lang="en-US"/>
          </a:p>
        </p:txBody>
      </p:sp>
      <p:pic>
        <p:nvPicPr>
          <p:cNvPr id="10" name="Picture 9">
            <a:extLst>
              <a:ext uri="{FF2B5EF4-FFF2-40B4-BE49-F238E27FC236}">
                <a16:creationId xmlns:a16="http://schemas.microsoft.com/office/drawing/2014/main" id="{C038A7BE-4A71-4853-90FA-1B193BC04F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203" y="37721"/>
            <a:ext cx="5378220" cy="799563"/>
          </a:xfrm>
          <a:prstGeom prst="rect">
            <a:avLst/>
          </a:prstGeom>
        </p:spPr>
      </p:pic>
    </p:spTree>
    <p:extLst>
      <p:ext uri="{BB962C8B-B14F-4D97-AF65-F5344CB8AC3E}">
        <p14:creationId xmlns:p14="http://schemas.microsoft.com/office/powerpoint/2010/main" val="3599546104"/>
      </p:ext>
    </p:extLst>
  </p:cSld>
  <p:clrMap bg1="lt1" tx1="dk1" bg2="lt2" tx2="dk2" accent1="accent1" accent2="accent2" accent3="accent3" accent4="accent4" accent5="accent5" accent6="accent6" hlink="hlink" folHlink="folHlink"/>
  <p:notesStyle>
    <a:lvl1pPr marL="0" indent="0" algn="l" defTabSz="914400" rtl="0" eaLnBrk="1" latinLnBrk="0" hangingPunct="1">
      <a:buFont typeface="Arial" panose="020B0604020202020204" pitchFamily="34" charset="0"/>
      <a:buNone/>
      <a:defRPr sz="1200" b="0" kern="1200">
        <a:solidFill>
          <a:schemeClr val="tx1"/>
        </a:solidFill>
        <a:latin typeface="+mn-lt"/>
        <a:ea typeface="+mn-ea"/>
        <a:cs typeface="+mn-cs"/>
      </a:defRPr>
    </a:lvl1pPr>
    <a:lvl2pPr marL="4572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aceresponse.org/img/uploads/file/ace_score_questionnaire.pdf"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doi.org/10.1016/s0749-3797(98)00017-8&#160;"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doi.org/10.1016/s0749-3797(98)00017-8%C2%A0"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oi.org/10.1016/s0749-3797(98)00017-8&#160;"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oi.org/10.1016/s0749-3797(98)00017-8&#160;"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dc.gov/violenceprevention/aces/about.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oi.org/10.1016/s0749-3797(98)00017-8&#160;"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100" b="0" dirty="0">
                <a:cs typeface="Calibri"/>
              </a:rPr>
              <a:t>ACEs: Definition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100" b="0" dirty="0">
                <a:cs typeface="Calibri"/>
              </a:rPr>
              <a:t>Level: Beginning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1100" dirty="0"/>
          </a:p>
          <a:p>
            <a:r>
              <a:rPr lang="en-US" sz="1100" b="1" dirty="0">
                <a:cs typeface="Calibri"/>
              </a:rPr>
              <a:t>Discussion</a:t>
            </a:r>
            <a:r>
              <a:rPr lang="en-US" sz="1100" dirty="0">
                <a:cs typeface="Calibri"/>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cs typeface="Calibri"/>
              </a:rPr>
              <a:t>ACEs are an important topic in the Trauma conversation. The ACE questionnaire (copy found below for handout use) was developed in the late 1990's by </a:t>
            </a:r>
            <a:r>
              <a:rPr lang="en-US" sz="1100" dirty="0" err="1">
                <a:cs typeface="Calibri"/>
              </a:rPr>
              <a:t>Felitti</a:t>
            </a:r>
            <a:r>
              <a:rPr lang="en-US" sz="1100" dirty="0">
                <a:cs typeface="Calibri"/>
              </a:rPr>
              <a:t> et al. And measures one's adverse childhood experiences. ACEs are not inclusive of every possible traumatic event in childhood but are a way that researchers have studied the correlation between childhood trauma and health, socioeconomic, behavioral, and other outcomes in adulthood. </a:t>
            </a:r>
          </a:p>
          <a:p>
            <a:pPr marL="0" indent="0">
              <a:buFont typeface="Arial" panose="020B0604020202020204" pitchFamily="34" charset="0"/>
              <a:buNone/>
            </a:pPr>
            <a:r>
              <a:rPr lang="en-US" sz="1100" dirty="0"/>
              <a:t>The study</a:t>
            </a:r>
          </a:p>
          <a:p>
            <a:pPr marL="171450" indent="-171450">
              <a:buFont typeface="Arial" panose="020B0604020202020204" pitchFamily="34" charset="0"/>
              <a:buChar char="•"/>
            </a:pPr>
            <a:r>
              <a:rPr lang="en-US" sz="1100" dirty="0"/>
              <a:t>The (ACE) Study is one of the largest investigations ever conducted to assess associations between childhood adversity and later-life health and well-being. The ACE Study findings suggest that certain experiences are major risk factors for the leading causes of illness and death, as well as poor quality of life in the United States.</a:t>
            </a:r>
          </a:p>
          <a:p>
            <a:pPr marL="171450" indent="-171450">
              <a:buFont typeface="Arial" panose="020B0604020202020204" pitchFamily="34" charset="0"/>
              <a:buChar char="•"/>
            </a:pPr>
            <a:r>
              <a:rPr lang="en-US" sz="1100" dirty="0"/>
              <a:t>The Adverse Childhood Experiences (ACE) Study involved asking a large sample of middle-class adults about 10 categories of stressful childhood experiences (listed on this slide).  The  study found higher than expected rates of abuse, neglect, and household dysfunction in those individuals who experienced chronic heath issues.   </a:t>
            </a:r>
          </a:p>
          <a:p>
            <a:pPr marL="171450" indent="-171450">
              <a:buFont typeface="Arial" panose="020B0604020202020204" pitchFamily="34" charset="0"/>
              <a:buChar char="•"/>
            </a:pPr>
            <a:r>
              <a:rPr lang="en-US" sz="1100" dirty="0"/>
              <a:t>The initial study with middle class females was expanded nationally.  Since the original study, the Federal Center for Disease Control, many states and local jurisdictions are collecting this data.  They have expanded to also look at poverty, crime, neighborhood data that also has been provide to contribute to adversity and overall well-being.  </a:t>
            </a:r>
          </a:p>
          <a:p>
            <a:endParaRPr lang="en-US" sz="1100" dirty="0">
              <a:cs typeface="Calibri"/>
            </a:endParaRPr>
          </a:p>
          <a:p>
            <a:r>
              <a:rPr lang="en-US" sz="1100" b="1" dirty="0"/>
              <a:t>Optional Learning Activity: </a:t>
            </a:r>
            <a:r>
              <a:rPr lang="en-US" sz="1100" dirty="0"/>
              <a:t>Have participants fill out the ace survey as they listen to the presentation. Do not share individual results. </a:t>
            </a:r>
            <a:r>
              <a:rPr lang="en-US" sz="1100" dirty="0">
                <a:hlinkClick r:id="rId3"/>
              </a:rPr>
              <a:t>http://www.aceresponse.org/img/uploads/file/ace_score_questionnaire.pdf</a:t>
            </a:r>
            <a:r>
              <a:rPr lang="en-US" sz="1100" dirty="0"/>
              <a:t>  </a:t>
            </a:r>
          </a:p>
          <a:p>
            <a:endParaRPr lang="en-US" sz="1100" dirty="0">
              <a:cs typeface="Calibri"/>
            </a:endParaRPr>
          </a:p>
          <a:p>
            <a:r>
              <a:rPr lang="en-US" sz="1100" b="1" dirty="0">
                <a:cs typeface="Calibri"/>
              </a:rPr>
              <a:t>Additional Learning About ACEs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dirty="0">
                <a:effectLst/>
                <a:latin typeface="Roboto" panose="02000000000000000000" pitchFamily="2" charset="0"/>
                <a:cs typeface="Calibri"/>
              </a:rPr>
              <a:t>Michigan ACE Initiative [YouTube Channel]. (2019, May 24). Building Resilience, Healing Communities- Michigan ACE Initiative 2019. https://www.youtube.com/watch?v=XM4o50q8r5g</a:t>
            </a:r>
            <a:endParaRPr lang="en-US" sz="1100" i="0" dirty="0">
              <a:cs typeface="Calibri"/>
            </a:endParaRPr>
          </a:p>
          <a:p>
            <a:endParaRPr lang="en-US" sz="1100" dirty="0"/>
          </a:p>
          <a:p>
            <a:r>
              <a:rPr lang="en-US" sz="1100" b="1" dirty="0">
                <a:cs typeface="Calibri"/>
              </a:rPr>
              <a:t>Sources: </a:t>
            </a:r>
            <a:endParaRPr lang="en-US" sz="1100" dirty="0">
              <a:cs typeface="Calibri"/>
            </a:endParaRPr>
          </a:p>
          <a:p>
            <a:pPr marL="171450" indent="-171450">
              <a:buFont typeface="Arial"/>
              <a:buChar char="•"/>
            </a:pPr>
            <a:r>
              <a:rPr lang="en-US" sz="1100" dirty="0" err="1">
                <a:cs typeface="Calibri"/>
              </a:rPr>
              <a:t>Felitti</a:t>
            </a:r>
            <a:r>
              <a:rPr lang="en-US" sz="1100" dirty="0"/>
              <a:t>, V. J., Anda, R. F., Nordenberg, D., Williamson, D. F., Spitz, A. M., Edwards, V., Koss, M. P., &amp; Marks, J. S. (1998). Relationship of childhood abuse and household dysfunction to many of the leading causes of death in adults. The Adverse Childhood Experiences (ACE) Study. </a:t>
            </a:r>
            <a:r>
              <a:rPr lang="en-US" sz="1100" i="1" dirty="0"/>
              <a:t>American journal of preventive medicine</a:t>
            </a:r>
            <a:r>
              <a:rPr lang="en-US" sz="1100" dirty="0"/>
              <a:t>, </a:t>
            </a:r>
            <a:r>
              <a:rPr lang="en-US" sz="1100" i="1" dirty="0"/>
              <a:t>14</a:t>
            </a:r>
            <a:r>
              <a:rPr lang="en-US" sz="1100" dirty="0"/>
              <a:t>(4), 245–258. </a:t>
            </a:r>
            <a:r>
              <a:rPr lang="en-US" sz="1100" dirty="0">
                <a:hlinkClick r:id="rId4"/>
              </a:rPr>
              <a:t>https://doi.org/10.1016/s0749-3797(98)00017-8 </a:t>
            </a:r>
            <a:endParaRPr lang="en-US" sz="1100" dirty="0"/>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sz="1100" dirty="0"/>
              <a:t>Center for Disease Control and Prevention [CDC]. (2020, Sep). Adverse Childhood Experiences Prevention Strategy: FY2021-FY2024. https://www.cdc.gov/injury/pdfs/priority/ACEs-Strategic-Plan_Final_508.pdf#:~:text=A%20recent%20analysis%20by%20CDC%20%28Merrick%20et%20al%2C,overweight%20or%20obesity%20to%2044%25%20for%20depressive%20disorder.</a:t>
            </a:r>
          </a:p>
          <a:p>
            <a:pPr marL="171450" indent="-171450">
              <a:buFont typeface="Arial"/>
              <a:buChar char="•"/>
            </a:pPr>
            <a:endParaRPr lang="en-US" sz="1100" dirty="0">
              <a:cs typeface="Calibri"/>
            </a:endParaRPr>
          </a:p>
          <a:p>
            <a:endParaRPr lang="en-US" sz="1100"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DD9369A5-F14B-448D-BE9B-3FB84358C245}" type="slidenum">
              <a:rPr lang="en-US" smtClean="0"/>
              <a:t>1</a:t>
            </a:fld>
            <a:endParaRPr lang="en-US"/>
          </a:p>
        </p:txBody>
      </p:sp>
    </p:spTree>
    <p:extLst>
      <p:ext uri="{BB962C8B-B14F-4D97-AF65-F5344CB8AC3E}">
        <p14:creationId xmlns:p14="http://schemas.microsoft.com/office/powerpoint/2010/main" val="582208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0" dirty="0">
                <a:cs typeface="Calibri"/>
              </a:rPr>
              <a:t>ACEs: Outcomes 1</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0" dirty="0">
                <a:cs typeface="Calibri"/>
              </a:rPr>
              <a:t>Level: Beginning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b="1" dirty="0">
              <a:cs typeface="Calibri"/>
            </a:endParaRPr>
          </a:p>
          <a:p>
            <a:r>
              <a:rPr lang="en-US" b="1" dirty="0">
                <a:cs typeface="Calibri"/>
              </a:rPr>
              <a:t>Discussion</a:t>
            </a:r>
            <a:r>
              <a:rPr lang="en-US" dirty="0">
                <a:cs typeface="Calibri"/>
              </a:rPr>
              <a:t>: This slide shows the results of </a:t>
            </a:r>
            <a:r>
              <a:rPr lang="en-US" dirty="0" err="1">
                <a:cs typeface="Calibri"/>
              </a:rPr>
              <a:t>Felitti</a:t>
            </a:r>
            <a:r>
              <a:rPr lang="en-US" dirty="0">
                <a:cs typeface="Calibri"/>
              </a:rPr>
              <a:t> et al., (1998) as it relates to the correlation between number of ACEs and rate of health conditions including smoking, alcoholism, illicit drug use, heart disease, and suicide attempts. </a:t>
            </a:r>
          </a:p>
          <a:p>
            <a:pPr marL="171450" indent="-171450">
              <a:buFont typeface="Arial"/>
              <a:buChar char="•"/>
            </a:pPr>
            <a:r>
              <a:rPr lang="en-US" dirty="0">
                <a:cs typeface="Calibri"/>
              </a:rPr>
              <a:t>As the number of ACEs experienced rises, so does the percentage of people experiencing each condition. </a:t>
            </a:r>
          </a:p>
          <a:p>
            <a:r>
              <a:rPr lang="en-US" dirty="0">
                <a:cs typeface="Calibri"/>
              </a:rPr>
              <a:t>The greater study found: </a:t>
            </a:r>
          </a:p>
          <a:p>
            <a:pPr marL="171450" indent="-171450">
              <a:buFont typeface="Arial"/>
              <a:buChar char="•"/>
            </a:pPr>
            <a:r>
              <a:rPr lang="en-US" dirty="0"/>
              <a:t>a "Graded relationship between the number of categories of childhood exposure and each of the adult health risk behaviors and diseases that were studied," such as ischemic heart disease, cancer, chronic lung disease, skeletal fractures, and liver disease. </a:t>
            </a:r>
          </a:p>
          <a:p>
            <a:pPr marL="171450" indent="-171450">
              <a:buFont typeface="Arial"/>
              <a:buChar char="•"/>
            </a:pPr>
            <a:r>
              <a:rPr lang="en-US" dirty="0"/>
              <a:t>For those with 4+ ACEs, "compared to those who had experienced none, had 4- to 12-fold increased health risks for alcoholism, drug abuse, depression, and suicide attempt; a 2- to 4-fold increase in smoking, poor self-rated health..." (</a:t>
            </a:r>
            <a:r>
              <a:rPr lang="en-US" dirty="0" err="1"/>
              <a:t>Felitti</a:t>
            </a:r>
            <a:r>
              <a:rPr lang="en-US" dirty="0"/>
              <a:t> et al., 1998)</a:t>
            </a:r>
            <a:endParaRPr lang="en-US" dirty="0">
              <a:cs typeface="Calibri"/>
            </a:endParaRPr>
          </a:p>
          <a:p>
            <a:pPr marL="171450" indent="-171450">
              <a:buFont typeface="Arial"/>
              <a:buChar char="•"/>
            </a:pPr>
            <a:endParaRPr lang="en-US" dirty="0">
              <a:cs typeface="Calibri"/>
            </a:endParaRPr>
          </a:p>
          <a:p>
            <a:pPr marL="171450" indent="-171450">
              <a:buFont typeface="Arial"/>
              <a:buChar char="•"/>
            </a:pPr>
            <a:endParaRPr lang="en-US" dirty="0">
              <a:cs typeface="Calibri"/>
            </a:endParaRPr>
          </a:p>
          <a:p>
            <a:r>
              <a:rPr lang="en-US" b="1" dirty="0">
                <a:cs typeface="Calibri"/>
              </a:rPr>
              <a:t>Sources</a:t>
            </a:r>
            <a:r>
              <a:rPr lang="en-US" dirty="0">
                <a:cs typeface="Calibri"/>
              </a:rPr>
              <a:t>:</a:t>
            </a:r>
          </a:p>
          <a:p>
            <a:pPr marL="171450" indent="-171450">
              <a:buFont typeface="Arial,Sans-Serif"/>
              <a:buChar char="•"/>
            </a:pPr>
            <a:r>
              <a:rPr lang="en-US" dirty="0" err="1"/>
              <a:t>Felitti</a:t>
            </a:r>
            <a:r>
              <a:rPr lang="en-US" dirty="0"/>
              <a:t>, V. J., Anda, R. F., Nordenberg, D., Williamson, D. F., Spitz, A. M., Edwards, V., Koss, M. P., &amp; Marks, J. S. (1998). Relationship of childhood abuse and household dysfunction to many of the leading causes of death in adults. The Adverse Childhood Experiences (ACE) Study. </a:t>
            </a:r>
            <a:r>
              <a:rPr lang="en-US" i="1" dirty="0"/>
              <a:t>American journal of preventive medicine</a:t>
            </a:r>
            <a:r>
              <a:rPr lang="en-US" dirty="0"/>
              <a:t>, </a:t>
            </a:r>
            <a:r>
              <a:rPr lang="en-US" i="1" dirty="0"/>
              <a:t>14</a:t>
            </a:r>
            <a:r>
              <a:rPr lang="en-US" dirty="0"/>
              <a:t>(4), 245–258. </a:t>
            </a:r>
            <a:r>
              <a:rPr lang="en-US" dirty="0">
                <a:hlinkClick r:id="rId3"/>
              </a:rPr>
              <a:t>https://doi.org/10.1016/s0749-3797(98)00017-8 </a:t>
            </a:r>
            <a:endParaRPr lang="en-US" dirty="0"/>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2F69783F-1DAD-4AF8-A4BA-233D55775023}" type="slidenum">
              <a:rPr lang="en-US" smtClean="0"/>
              <a:t>2</a:t>
            </a:fld>
            <a:endParaRPr lang="en-US"/>
          </a:p>
        </p:txBody>
      </p:sp>
    </p:spTree>
    <p:extLst>
      <p:ext uri="{BB962C8B-B14F-4D97-AF65-F5344CB8AC3E}">
        <p14:creationId xmlns:p14="http://schemas.microsoft.com/office/powerpoint/2010/main" val="1216901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ACEs Outcomes 2</a:t>
            </a:r>
            <a:endParaRPr lang="en-US" b="0" dirty="0">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0" dirty="0">
                <a:cs typeface="Calibri"/>
              </a:rPr>
              <a:t>Level: Beginning/Intermediate/Clinical (For higher levels, quickly review ACEs study)</a:t>
            </a:r>
          </a:p>
          <a:p>
            <a:endParaRPr lang="en-US" dirty="0"/>
          </a:p>
          <a:p>
            <a:r>
              <a:rPr lang="en-US" b="1" dirty="0"/>
              <a:t>Discussion</a:t>
            </a:r>
          </a:p>
          <a:p>
            <a:r>
              <a:rPr lang="en-US" dirty="0"/>
              <a:t>This table describes that probability of some of these negative outcomes as they relate to ACE scores.  </a:t>
            </a:r>
          </a:p>
          <a:p>
            <a:pPr marL="171450" indent="-171450">
              <a:buFont typeface="Arial" panose="020B0604020202020204" pitchFamily="34" charset="0"/>
              <a:buChar char="•"/>
            </a:pPr>
            <a:r>
              <a:rPr lang="en-US" dirty="0"/>
              <a:t>For those with No Aces, which is 33% of the population only 1 in 16 adults smoke, for those with 3 ACEs which is 51 % of the population 1 in 9 will smoke, for those with 7 or more ACEs 1 in 6 will smoke.</a:t>
            </a:r>
          </a:p>
          <a:p>
            <a:pPr marL="171450" indent="-171450">
              <a:buFont typeface="Arial" panose="020B0604020202020204" pitchFamily="34" charset="0"/>
              <a:buChar char="•"/>
            </a:pPr>
            <a:r>
              <a:rPr lang="en-US" dirty="0"/>
              <a:t>For those with No Aces, 1 in 69 area alcoholic, for those with 3 ACEs  1 in 9 are alcoholic, for those with 7 or more ACEs 1 in 6 is alcoholic</a:t>
            </a:r>
          </a:p>
          <a:p>
            <a:pPr marL="171450" indent="-171450">
              <a:buFont typeface="Arial" panose="020B0604020202020204" pitchFamily="34" charset="0"/>
              <a:buChar char="•"/>
            </a:pPr>
            <a:r>
              <a:rPr lang="en-US" dirty="0"/>
              <a:t>For those with No Aces, 1 in 480 are IV drug users, for those with 3 ACEs  1 in 43 are IV drug users,  for those with 7 or more ACEs 1 in 30 uses IV drugs.</a:t>
            </a:r>
          </a:p>
          <a:p>
            <a:pPr marL="171450" indent="-171450">
              <a:buFont typeface="Arial" panose="020B0604020202020204" pitchFamily="34" charset="0"/>
              <a:buChar char="•"/>
            </a:pPr>
            <a:r>
              <a:rPr lang="en-US" dirty="0"/>
              <a:t>For those with No Aces, 1 in 14 have heart disease, for those with 3 ACEs  1 in 7 have heart disease, for those with 7 or more ACEs 1 in 6 has hear disease.</a:t>
            </a:r>
          </a:p>
          <a:p>
            <a:pPr marL="171450" indent="-171450">
              <a:buFont typeface="Arial" panose="020B0604020202020204" pitchFamily="34" charset="0"/>
              <a:buChar char="•"/>
            </a:pPr>
            <a:r>
              <a:rPr lang="en-US" dirty="0"/>
              <a:t>For those with No Aces, 1 in 96 attempts suicide, for those with 3 ACEs  1 in 10 attempts suicide, for those with 7 or more ACEs 1 in 5 attempts suicide.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i="1"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date, ACEs have been associated with more than 40 such outcomes, including health risk behaviors, chronic health conditions, infectious diseases, limited educational and economic opportunity, and early death. (CDC, 2020).</a:t>
            </a:r>
            <a:endParaRPr lang="en-US" altLang="en-US" sz="1200" i="1"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i="1"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i="1" dirty="0">
                <a:latin typeface="Arial" panose="020B0604020202020204" pitchFamily="34" charset="0"/>
              </a:rPr>
              <a:t>Refer to the Centers for Disease Control and Prevention website (http://www.cdc.gov/ace/index.htm) for more information about the ACE Study</a:t>
            </a:r>
            <a:r>
              <a:rPr lang="en-US" altLang="en-US" sz="1200" dirty="0">
                <a:latin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latin typeface="Arial" panose="020B0604020202020204" pitchFamily="34" charset="0"/>
              </a:rPr>
              <a:t>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Center for Disease Control and Prevention [CDC]. (2020, Sep). Adverse Childhood Experiences Prevention Strategy: FY2021-FY2024. https://www.cdc.gov/injury/pdfs/priority/ACEs-Strategic-Plan_Final_508.pdf#:~:text=A%20recent%20analysis%20by%20CDC%20%28Merrick%20et%20al%2C,overweight%20or%20obesity%20to%2044%25%20for%20depressive%20disorder.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a:cs typeface="Calibri"/>
              </a:rPr>
              <a:t>Felitti</a:t>
            </a:r>
            <a:r>
              <a:rPr lang="en-US" sz="1200" dirty="0"/>
              <a:t>, V. J., Anda, R. F., Nordenberg, D., Williamson, D. F., Spitz, A. M., Edwards, V., Koss, M. P., &amp; Marks, J. S. (1998). Relationship of childhood abuse and household dysfunction to many of the leading causes of death in adults. The Adverse Childhood Experiences (ACE) Study. </a:t>
            </a:r>
            <a:r>
              <a:rPr lang="en-US" sz="1200" i="1" dirty="0"/>
              <a:t>American journal of preventive medicine</a:t>
            </a:r>
            <a:r>
              <a:rPr lang="en-US" sz="1200" dirty="0"/>
              <a:t>, </a:t>
            </a:r>
            <a:r>
              <a:rPr lang="en-US" sz="1200" i="1" dirty="0"/>
              <a:t>14</a:t>
            </a:r>
            <a:r>
              <a:rPr lang="en-US" sz="1200" dirty="0"/>
              <a:t>(4), 245–258. </a:t>
            </a:r>
            <a:r>
              <a:rPr lang="en-US" sz="1200" dirty="0">
                <a:hlinkClick r:id="rId3"/>
              </a:rPr>
              <a:t>https://doi.org/10.1016/s0749-3797(98)00017-8 </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latin typeface="Arial" panose="020B0604020202020204" pitchFamily="34" charset="0"/>
            </a:endParaRPr>
          </a:p>
          <a:p>
            <a:endParaRPr lang="en-US" dirty="0"/>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D006D4-0205-471C-AE23-C994AC2649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2572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0" dirty="0">
                <a:cs typeface="Calibri"/>
              </a:rPr>
              <a:t>ACEs: Outcomes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0" dirty="0">
                <a:cs typeface="Calibri"/>
              </a:rPr>
              <a:t>Level: Beginning/Intermediate/Clinical</a:t>
            </a:r>
            <a:endParaRPr lang="en-US" dirty="0"/>
          </a:p>
          <a:p>
            <a:endParaRPr lang="en-US" dirty="0"/>
          </a:p>
          <a:p>
            <a:r>
              <a:rPr lang="en-US" b="1" dirty="0"/>
              <a:t>Discussion</a:t>
            </a:r>
          </a:p>
          <a:p>
            <a:pPr marL="171450" indent="-171450">
              <a:buFont typeface="Arial" panose="020B0604020202020204" pitchFamily="34" charset="0"/>
              <a:buChar char="•"/>
            </a:pPr>
            <a:r>
              <a:rPr lang="en-US" dirty="0"/>
              <a:t>Adversity, specifically abuse, neglect and other household dysfunction (the 10 ACEs from previous slides) have an impact on child development.  </a:t>
            </a:r>
          </a:p>
          <a:p>
            <a:pPr marL="171450" indent="-171450">
              <a:buFont typeface="Arial" panose="020B0604020202020204" pitchFamily="34" charset="0"/>
              <a:buChar char="•"/>
            </a:pPr>
            <a:r>
              <a:rPr lang="en-US" dirty="0"/>
              <a:t>Specifically they impact neurobiological development – this can include stress tolerance, emotional regulation and learning.  When the brain is focused on survival and managing stressors, the neural pathways that support learning can be underdeveloped and this can impact learning and the ability to problem solve.</a:t>
            </a:r>
          </a:p>
          <a:p>
            <a:pPr marL="171450" indent="-171450">
              <a:buFont typeface="Arial" panose="020B0604020202020204" pitchFamily="34" charset="0"/>
              <a:buChar char="•"/>
            </a:pPr>
            <a:r>
              <a:rPr lang="en-US" dirty="0"/>
              <a:t>Psychosocial effects include attachment and the ability to develop and maintain relationships, social and relationship skill deficits may be present.</a:t>
            </a:r>
          </a:p>
          <a:p>
            <a:pPr marL="171450" indent="-171450">
              <a:buFont typeface="Arial" panose="020B0604020202020204" pitchFamily="34" charset="0"/>
              <a:buChar char="•"/>
            </a:pPr>
            <a:r>
              <a:rPr lang="en-US" dirty="0"/>
              <a:t>Adversity impacts problem solving and stress management skills.  Exposure to adversity can lead to increased health risk behaviors – these includes smoking, substance use, early sexual behavior or risky sexual behavior</a:t>
            </a:r>
          </a:p>
          <a:p>
            <a:pPr marL="171450" indent="-171450">
              <a:buFont typeface="Arial" panose="020B0604020202020204" pitchFamily="34" charset="0"/>
              <a:buChar char="•"/>
            </a:pPr>
            <a:r>
              <a:rPr lang="en-US" dirty="0"/>
              <a:t>Together this developmental impact has long term consequences into adulthood that include disease, disability and a whole host of social problems.   </a:t>
            </a:r>
          </a:p>
          <a:p>
            <a:endParaRPr lang="en-US" dirty="0"/>
          </a:p>
          <a:p>
            <a:r>
              <a:rPr lang="en-US" b="1" dirty="0"/>
              <a:t>Sources</a:t>
            </a:r>
            <a:r>
              <a:rPr lang="en-US" dirty="0"/>
              <a:t>: </a:t>
            </a:r>
          </a:p>
          <a:p>
            <a:pPr marL="171450" indent="-171450">
              <a:buFont typeface="Arial" panose="020B0604020202020204" pitchFamily="34" charset="0"/>
              <a:buChar char="•"/>
            </a:pPr>
            <a:r>
              <a:rPr lang="en-US" dirty="0"/>
              <a:t>Sourced from: Williams-</a:t>
            </a:r>
            <a:r>
              <a:rPr lang="en-US" dirty="0" err="1"/>
              <a:t>Hecksel</a:t>
            </a:r>
            <a:r>
              <a:rPr lang="en-US" dirty="0"/>
              <a:t>, C. (2021, Nov 1). Trauma Informed Teaching. [PowerPoint].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a:cs typeface="Calibri"/>
              </a:rPr>
              <a:t>Felitti</a:t>
            </a:r>
            <a:r>
              <a:rPr lang="en-US" sz="1200" dirty="0"/>
              <a:t>, V. J., Anda, R. F., Nordenberg, D., Williamson, D. F., Spitz, A. M., Edwards, V., Koss, M. P., &amp; Marks, J. S. (1998). Relationship of childhood abuse and household dysfunction to many of the leading causes of death in adults. The Adverse Childhood Experiences (ACE) Study. </a:t>
            </a:r>
            <a:r>
              <a:rPr lang="en-US" sz="1200" i="1" dirty="0"/>
              <a:t>American journal of preventive medicine</a:t>
            </a:r>
            <a:r>
              <a:rPr lang="en-US" sz="1200" dirty="0"/>
              <a:t>, </a:t>
            </a:r>
            <a:r>
              <a:rPr lang="en-US" sz="1200" i="1" dirty="0"/>
              <a:t>14</a:t>
            </a:r>
            <a:r>
              <a:rPr lang="en-US" sz="1200" dirty="0"/>
              <a:t>(4), 245–258. </a:t>
            </a:r>
            <a:r>
              <a:rPr lang="en-US" sz="1200" dirty="0">
                <a:hlinkClick r:id="rId3"/>
              </a:rPr>
              <a:t>https://doi.org/10.1016/s0749-3797(98)00017-8 </a:t>
            </a:r>
            <a:endParaRPr lang="en-US" sz="1200" dirty="0"/>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7D006D4-0205-471C-AE23-C994AC264977}" type="slidenum">
              <a:rPr lang="en-US" smtClean="0"/>
              <a:t>4</a:t>
            </a:fld>
            <a:endParaRPr lang="en-US"/>
          </a:p>
        </p:txBody>
      </p:sp>
    </p:spTree>
    <p:extLst>
      <p:ext uri="{BB962C8B-B14F-4D97-AF65-F5344CB8AC3E}">
        <p14:creationId xmlns:p14="http://schemas.microsoft.com/office/powerpoint/2010/main" val="3282721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0" dirty="0">
                <a:cs typeface="Calibri"/>
              </a:rPr>
              <a:t>ACEs: Outcomes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0" dirty="0">
                <a:cs typeface="Calibri"/>
              </a:rPr>
              <a:t>Level: Intermediate/Clinical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r>
              <a:rPr lang="en-US" b="1" dirty="0"/>
              <a:t>Discussion</a:t>
            </a:r>
          </a:p>
          <a:p>
            <a:pPr marL="171450" indent="-171450">
              <a:buFont typeface="Arial" panose="020B0604020202020204" pitchFamily="34" charset="0"/>
              <a:buChar char="•"/>
            </a:pPr>
            <a:r>
              <a:rPr lang="en-US" dirty="0" err="1"/>
              <a:t>Feletti</a:t>
            </a:r>
            <a:r>
              <a:rPr lang="en-US" dirty="0"/>
              <a:t> et al. and other sociologists and psychologists observed that abuse and other negative childhood experiences were related with worse health and social outcomes in adulthood. This pyramid was developed to explain why that may be. </a:t>
            </a:r>
          </a:p>
          <a:p>
            <a:pPr marL="171450" indent="-171450">
              <a:buFont typeface="Arial" panose="020B0604020202020204" pitchFamily="34" charset="0"/>
              <a:buChar char="•"/>
            </a:pPr>
            <a:r>
              <a:rPr lang="en-US" dirty="0"/>
              <a:t>Adversity, specifically abuse, neglect and other household dysfunction (the 10 ACEs from previous slides) have an impact on child development.  </a:t>
            </a:r>
          </a:p>
          <a:p>
            <a:pPr marL="171450" indent="-171450">
              <a:buFont typeface="Arial" panose="020B0604020202020204" pitchFamily="34" charset="0"/>
              <a:buChar char="•"/>
            </a:pPr>
            <a:r>
              <a:rPr lang="en-US" dirty="0"/>
              <a:t>Specifically they impact neurobiological development – this can include stress tolerance, emotional regulation and learning.  When the brain is focused on survival and managing stressors, the neural pathways that support learning can be underdeveloped and this can impact learning and the ability to problem solve.</a:t>
            </a:r>
          </a:p>
          <a:p>
            <a:pPr marL="171450" indent="-171450">
              <a:buFont typeface="Arial" panose="020B0604020202020204" pitchFamily="34" charset="0"/>
              <a:buChar char="•"/>
            </a:pPr>
            <a:r>
              <a:rPr lang="en-US" dirty="0"/>
              <a:t>Psychosocial effects include attachment and the ability to develop and maintain relationships, social and relationship skill deficits may be present.</a:t>
            </a:r>
          </a:p>
          <a:p>
            <a:pPr marL="171450" indent="-171450">
              <a:buFont typeface="Arial" panose="020B0604020202020204" pitchFamily="34" charset="0"/>
              <a:buChar char="•"/>
            </a:pPr>
            <a:r>
              <a:rPr lang="en-US" dirty="0"/>
              <a:t>Adversity impacts problem solving and stress management skills.  Exposure to adversity can lead to increased health risk behaviors – these includes smoking, substance use, early sexual behavior or risky sexual behavior</a:t>
            </a:r>
          </a:p>
          <a:p>
            <a:pPr marL="171450" indent="-171450">
              <a:buFont typeface="Arial" panose="020B0604020202020204" pitchFamily="34" charset="0"/>
              <a:buChar char="•"/>
            </a:pPr>
            <a:r>
              <a:rPr lang="en-US" dirty="0"/>
              <a:t>Together this developmental impact has long term consequences into adulthood that include disease, disability and a whole host of social problems</a:t>
            </a:r>
          </a:p>
          <a:p>
            <a:endParaRPr lang="en-US" dirty="0"/>
          </a:p>
          <a:p>
            <a:r>
              <a:rPr lang="en-US" b="1" dirty="0">
                <a:cs typeface="Calibri"/>
              </a:rPr>
              <a:t>Sources: </a:t>
            </a:r>
          </a:p>
          <a:p>
            <a:pPr marL="171450" indent="-171450">
              <a:buFont typeface="Arial"/>
              <a:buChar char="•"/>
            </a:pPr>
            <a:r>
              <a:rPr lang="en-US" dirty="0">
                <a:cs typeface="Calibri"/>
              </a:rPr>
              <a:t>Centers for Disease Control [CDC]. (2021, April 6). </a:t>
            </a:r>
            <a:r>
              <a:rPr lang="en-US" dirty="0"/>
              <a:t>About the CDC-Kaiser ACE Study. </a:t>
            </a:r>
            <a:r>
              <a:rPr lang="en-US" dirty="0">
                <a:hlinkClick r:id="rId3"/>
              </a:rPr>
              <a:t>https://www.cdc.gov/violenceprevention/aces/about.html</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2F69783F-1DAD-4AF8-A4BA-233D55775023}" type="slidenum">
              <a:rPr lang="en-US" smtClean="0"/>
              <a:t>5</a:t>
            </a:fld>
            <a:endParaRPr lang="en-US"/>
          </a:p>
        </p:txBody>
      </p:sp>
    </p:spTree>
    <p:extLst>
      <p:ext uri="{BB962C8B-B14F-4D97-AF65-F5344CB8AC3E}">
        <p14:creationId xmlns:p14="http://schemas.microsoft.com/office/powerpoint/2010/main" val="3909714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100" b="0" dirty="0">
                <a:cs typeface="Calibri"/>
              </a:rPr>
              <a:t>ACEs: Toxic Stress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100" b="0" dirty="0">
                <a:cs typeface="Calibri"/>
              </a:rPr>
              <a:t>Level: Intermediate/Clinical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1100" dirty="0"/>
          </a:p>
          <a:p>
            <a:r>
              <a:rPr lang="en-US" sz="1100" b="1" dirty="0"/>
              <a:t>Discussion</a:t>
            </a:r>
          </a:p>
          <a:p>
            <a:pPr marL="0" indent="0">
              <a:buFont typeface="Arial" panose="020B0604020202020204" pitchFamily="34" charset="0"/>
              <a:buNone/>
            </a:pPr>
            <a:r>
              <a:rPr lang="en-US" sz="1100" dirty="0"/>
              <a:t>Dr Nadine Burke-Harris’s key strategies for addressing toxic stress.   </a:t>
            </a:r>
          </a:p>
          <a:p>
            <a:pPr marL="171450" indent="-171450">
              <a:buFont typeface="Arial" panose="020B0604020202020204" pitchFamily="34" charset="0"/>
              <a:buChar char="•"/>
            </a:pPr>
            <a:r>
              <a:rPr lang="en-US" sz="1100" dirty="0"/>
              <a:t>To address Toxic stress, se need to focus on supporting safe, stable and nurturing relationships.  These relationships serve as a buffer for toxic stress. </a:t>
            </a:r>
          </a:p>
          <a:p>
            <a:pPr marL="171450" indent="-171450">
              <a:buFont typeface="Arial" panose="020B0604020202020204" pitchFamily="34" charset="0"/>
              <a:buChar char="•"/>
            </a:pPr>
            <a:r>
              <a:rPr lang="en-US" sz="1100" dirty="0"/>
              <a:t>We need to honestly talk about difficult things with children and their families.  </a:t>
            </a:r>
          </a:p>
          <a:p>
            <a:pPr marL="171450" indent="-171450">
              <a:buFont typeface="Arial" panose="020B0604020202020204" pitchFamily="34" charset="0"/>
              <a:buChar char="•"/>
            </a:pPr>
            <a:r>
              <a:rPr lang="en-US" sz="1100" dirty="0"/>
              <a:t>A focus on screening, early detection and effective intervention to help people heal is important.  </a:t>
            </a:r>
          </a:p>
          <a:p>
            <a:pPr marL="171450" indent="-171450">
              <a:buFont typeface="Arial" panose="020B0604020202020204" pitchFamily="34" charset="0"/>
              <a:buChar char="•"/>
            </a:pPr>
            <a:r>
              <a:rPr lang="en-US" sz="1100" dirty="0"/>
              <a:t>And we need to support and assure that children are in environments that are nurturing, stable and engaging.  Of course this means that we are supporting caregivers in acquiring the resources and developing the skills to create these environments for their children.  </a:t>
            </a:r>
          </a:p>
          <a:p>
            <a:endParaRPr lang="en-US" dirty="0"/>
          </a:p>
          <a:p>
            <a:r>
              <a:rPr lang="en-US" b="1" dirty="0"/>
              <a:t>Optional Video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dirty="0">
                <a:cs typeface="Calibri"/>
              </a:rPr>
              <a:t>TED [TED Channel]. (2015, Feb 17). </a:t>
            </a:r>
            <a:r>
              <a:rPr lang="en-US" sz="1000" i="1" dirty="0">
                <a:cs typeface="Calibri"/>
              </a:rPr>
              <a:t>Nadine Burke Harris: </a:t>
            </a:r>
            <a:r>
              <a:rPr lang="en-US" sz="1200" b="0" i="1" dirty="0">
                <a:effectLst/>
                <a:latin typeface="Roboto" panose="02000000000000000000" pitchFamily="2" charset="0"/>
              </a:rPr>
              <a:t>How childhood trauma affects health across a lifetime. </a:t>
            </a:r>
            <a:r>
              <a:rPr lang="en-US" sz="1200" b="0" i="0" dirty="0">
                <a:effectLst/>
                <a:latin typeface="Roboto" panose="02000000000000000000" pitchFamily="2" charset="0"/>
              </a:rPr>
              <a:t>https://www.youtube.com/watch?v=95ovIJ3dsNk</a:t>
            </a:r>
          </a:p>
          <a:p>
            <a:endParaRPr lang="en-US" dirty="0"/>
          </a:p>
          <a:p>
            <a:r>
              <a:rPr lang="en-US" b="1" dirty="0"/>
              <a:t>Sources:</a:t>
            </a:r>
          </a:p>
          <a:p>
            <a:pPr marL="171450" indent="-171450">
              <a:buFont typeface="Arial" panose="020B0604020202020204" pitchFamily="34" charset="0"/>
              <a:buChar char="•"/>
            </a:pPr>
            <a:r>
              <a:rPr lang="en-US" dirty="0"/>
              <a:t>Sourced from: Williams-</a:t>
            </a:r>
            <a:r>
              <a:rPr lang="en-US" dirty="0" err="1"/>
              <a:t>Hecksel</a:t>
            </a:r>
            <a:r>
              <a:rPr lang="en-US" dirty="0"/>
              <a:t>, C. (2021, Nov 1). Trauma Informed Teaching. [PowerPoint]. </a:t>
            </a:r>
          </a:p>
          <a:p>
            <a:pPr marL="171450" indent="-171450">
              <a:buFont typeface="Arial" panose="020B0604020202020204" pitchFamily="34" charset="0"/>
              <a:buChar char="•"/>
            </a:pPr>
            <a:r>
              <a:rPr lang="en-US" dirty="0"/>
              <a:t>Burke Harris, N. (2018). The Deepest Well: Healing the Long-Term Effects of Childhood Adversity. Mariner Books.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a:cs typeface="Calibri"/>
              </a:rPr>
              <a:t>Felitti</a:t>
            </a:r>
            <a:r>
              <a:rPr lang="en-US" sz="1200" dirty="0"/>
              <a:t>, V. J., Anda, R. F., Nordenberg, D., Williamson, D. F., Spitz, A. M., Edwards, V., Koss, M. P., &amp; Marks, J. S. (1998). Relationship of childhood abuse and household dysfunction to many of the leading causes of death in adults. The Adverse Childhood Experiences (ACE) Study. </a:t>
            </a:r>
            <a:r>
              <a:rPr lang="en-US" sz="1200" i="1" dirty="0"/>
              <a:t>American journal of preventive medicine</a:t>
            </a:r>
            <a:r>
              <a:rPr lang="en-US" sz="1200" dirty="0"/>
              <a:t>, </a:t>
            </a:r>
            <a:r>
              <a:rPr lang="en-US" sz="1200" i="1" dirty="0"/>
              <a:t>14</a:t>
            </a:r>
            <a:r>
              <a:rPr lang="en-US" sz="1200" dirty="0"/>
              <a:t>(4), 245–258. </a:t>
            </a:r>
            <a:r>
              <a:rPr lang="en-US" sz="1200" dirty="0">
                <a:hlinkClick r:id="rId3"/>
              </a:rPr>
              <a:t>https://doi.org/10.1016/s0749-3797(98)00017-8 </a:t>
            </a:r>
            <a:endParaRPr lang="en-US" sz="1200" dirty="0"/>
          </a:p>
          <a:p>
            <a:endParaRPr lang="en-US"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DD9369A5-F14B-448D-BE9B-3FB84358C245}" type="slidenum">
              <a:rPr lang="en-US" smtClean="0"/>
              <a:t>6</a:t>
            </a:fld>
            <a:endParaRPr lang="en-US"/>
          </a:p>
        </p:txBody>
      </p:sp>
    </p:spTree>
    <p:extLst>
      <p:ext uri="{BB962C8B-B14F-4D97-AF65-F5344CB8AC3E}">
        <p14:creationId xmlns:p14="http://schemas.microsoft.com/office/powerpoint/2010/main" val="15855032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95D8FD7-50FB-42C8-B0F2-6C4EDC5C3B8E}"/>
              </a:ext>
            </a:extLst>
          </p:cNvPr>
          <p:cNvSpPr/>
          <p:nvPr userDrawn="1"/>
        </p:nvSpPr>
        <p:spPr>
          <a:xfrm>
            <a:off x="0" y="0"/>
            <a:ext cx="12192000" cy="6002088"/>
          </a:xfrm>
          <a:prstGeom prst="rect">
            <a:avLst/>
          </a:prstGeom>
          <a:solidFill>
            <a:srgbClr val="1845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b="21544"/>
          <a:stretch/>
        </p:blipFill>
        <p:spPr>
          <a:xfrm>
            <a:off x="4108522" y="1228437"/>
            <a:ext cx="7815173" cy="4775325"/>
          </a:xfrm>
          <a:prstGeom prst="rect">
            <a:avLst/>
          </a:prstGeom>
        </p:spPr>
      </p:pic>
      <p:sp>
        <p:nvSpPr>
          <p:cNvPr id="2" name="Title 1"/>
          <p:cNvSpPr>
            <a:spLocks noGrp="1"/>
          </p:cNvSpPr>
          <p:nvPr>
            <p:ph type="ctrTitle"/>
          </p:nvPr>
        </p:nvSpPr>
        <p:spPr>
          <a:xfrm>
            <a:off x="355178" y="1177549"/>
            <a:ext cx="5657151" cy="2387600"/>
          </a:xfrm>
          <a:prstGeom prst="rect">
            <a:avLst/>
          </a:prstGeom>
        </p:spPr>
        <p:txBody>
          <a:bodyPr anchor="b"/>
          <a:lstStyle>
            <a:lvl1pPr algn="l">
              <a:defRPr sz="4800" b="1">
                <a:solidFill>
                  <a:schemeClr val="bg1"/>
                </a:solidFill>
              </a:defRPr>
            </a:lvl1pPr>
          </a:lstStyle>
          <a:p>
            <a:r>
              <a:rPr lang="en-US"/>
              <a:t>Click to edit Master title style</a:t>
            </a:r>
          </a:p>
        </p:txBody>
      </p:sp>
      <p:sp>
        <p:nvSpPr>
          <p:cNvPr id="3" name="Subtitle 2"/>
          <p:cNvSpPr>
            <a:spLocks noGrp="1"/>
          </p:cNvSpPr>
          <p:nvPr>
            <p:ph type="subTitle" idx="1"/>
          </p:nvPr>
        </p:nvSpPr>
        <p:spPr>
          <a:xfrm>
            <a:off x="355178" y="3584650"/>
            <a:ext cx="5430047" cy="641121"/>
          </a:xfrm>
          <a:prstGeom prst="rect">
            <a:avLst/>
          </a:prstGeom>
        </p:spPr>
        <p:txBody>
          <a:bodyPr/>
          <a:lstStyle>
            <a:lvl1pPr marL="0" indent="0" algn="l">
              <a:buNone/>
              <a:defRPr sz="16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Graphic 7">
            <a:extLst>
              <a:ext uri="{FF2B5EF4-FFF2-40B4-BE49-F238E27FC236}">
                <a16:creationId xmlns:a16="http://schemas.microsoft.com/office/drawing/2014/main" id="{32509553-3B66-4933-BB35-1D0DEB24776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7687" y="6052976"/>
            <a:ext cx="4521314" cy="696200"/>
          </a:xfrm>
          <a:prstGeom prst="rect">
            <a:avLst/>
          </a:prstGeom>
        </p:spPr>
      </p:pic>
    </p:spTree>
    <p:extLst>
      <p:ext uri="{BB962C8B-B14F-4D97-AF65-F5344CB8AC3E}">
        <p14:creationId xmlns:p14="http://schemas.microsoft.com/office/powerpoint/2010/main" val="13295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 name="Google Shape;25;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6" name="Google Shape;26;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7" name="Google Shape;27;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70752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64E1D-7D8C-48DA-A91B-7681B89576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EE7DD9-EE60-4C56-BB6C-4133D09C02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77D51F-AD56-47E5-8E7A-B7C27DD0A0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3AECF9-8199-4D67-8E7F-07750D9C9092}"/>
              </a:ext>
            </a:extLst>
          </p:cNvPr>
          <p:cNvSpPr>
            <a:spLocks noGrp="1"/>
          </p:cNvSpPr>
          <p:nvPr>
            <p:ph type="dt" sz="half" idx="10"/>
          </p:nvPr>
        </p:nvSpPr>
        <p:spPr/>
        <p:txBody>
          <a:bodyPr/>
          <a:lstStyle/>
          <a:p>
            <a:fld id="{DC410804-27E3-430A-BB42-B831260DE39A}" type="datetime1">
              <a:rPr lang="en-US" smtClean="0"/>
              <a:t>8/29/2022</a:t>
            </a:fld>
            <a:endParaRPr lang="en-US"/>
          </a:p>
        </p:txBody>
      </p:sp>
      <p:sp>
        <p:nvSpPr>
          <p:cNvPr id="6" name="Footer Placeholder 5">
            <a:extLst>
              <a:ext uri="{FF2B5EF4-FFF2-40B4-BE49-F238E27FC236}">
                <a16:creationId xmlns:a16="http://schemas.microsoft.com/office/drawing/2014/main" id="{187EF481-7724-49B4-9B1E-429FB53F659E}"/>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83B493BB-1BA6-4EA6-978D-025EE02C739E}"/>
              </a:ext>
            </a:extLst>
          </p:cNvPr>
          <p:cNvSpPr>
            <a:spLocks noGrp="1"/>
          </p:cNvSpPr>
          <p:nvPr>
            <p:ph type="sldNum" sz="quarter" idx="12"/>
          </p:nvPr>
        </p:nvSpPr>
        <p:spPr/>
        <p:txBody>
          <a:bodyPr/>
          <a:lstStyle/>
          <a:p>
            <a:fld id="{F3450C42-9A0B-4425-92C2-70FCF7C45734}" type="slidenum">
              <a:rPr lang="en-US" smtClean="0"/>
              <a:t>‹#›</a:t>
            </a:fld>
            <a:endParaRPr lang="en-US"/>
          </a:p>
        </p:txBody>
      </p:sp>
    </p:spTree>
    <p:extLst>
      <p:ext uri="{BB962C8B-B14F-4D97-AF65-F5344CB8AC3E}">
        <p14:creationId xmlns:p14="http://schemas.microsoft.com/office/powerpoint/2010/main" val="4107419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Alternat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3B23E5-03F6-4E72-8CA6-2E272A12FA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2388" y="199642"/>
            <a:ext cx="8441005" cy="6563569"/>
          </a:xfrm>
          <a:prstGeom prst="rect">
            <a:avLst/>
          </a:prstGeom>
        </p:spPr>
      </p:pic>
      <p:sp>
        <p:nvSpPr>
          <p:cNvPr id="9" name="Rectangle 8">
            <a:extLst>
              <a:ext uri="{FF2B5EF4-FFF2-40B4-BE49-F238E27FC236}">
                <a16:creationId xmlns:a16="http://schemas.microsoft.com/office/drawing/2014/main" id="{395D8FD7-50FB-42C8-B0F2-6C4EDC5C3B8E}"/>
              </a:ext>
            </a:extLst>
          </p:cNvPr>
          <p:cNvSpPr/>
          <p:nvPr userDrawn="1"/>
        </p:nvSpPr>
        <p:spPr>
          <a:xfrm flipV="1">
            <a:off x="0" y="6002088"/>
            <a:ext cx="12192000" cy="872744"/>
          </a:xfrm>
          <a:prstGeom prst="rect">
            <a:avLst/>
          </a:prstGeom>
          <a:solidFill>
            <a:srgbClr val="1845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686560" y="2653798"/>
            <a:ext cx="7198120" cy="2102092"/>
          </a:xfrm>
          <a:prstGeom prst="rect">
            <a:avLst/>
          </a:prstGeom>
        </p:spPr>
        <p:txBody>
          <a:bodyPr anchor="t" anchorCtr="0"/>
          <a:lstStyle>
            <a:lvl1pPr algn="l">
              <a:defRPr sz="4800" b="1">
                <a:solidFill>
                  <a:srgbClr val="09503A"/>
                </a:solidFill>
              </a:defRPr>
            </a:lvl1pPr>
          </a:lstStyle>
          <a:p>
            <a:r>
              <a:rPr lang="en-US"/>
              <a:t>Click to edit Master title style</a:t>
            </a:r>
          </a:p>
        </p:txBody>
      </p:sp>
      <p:sp>
        <p:nvSpPr>
          <p:cNvPr id="3" name="Subtitle 2"/>
          <p:cNvSpPr>
            <a:spLocks noGrp="1"/>
          </p:cNvSpPr>
          <p:nvPr>
            <p:ph type="subTitle" idx="1"/>
          </p:nvPr>
        </p:nvSpPr>
        <p:spPr>
          <a:xfrm>
            <a:off x="737898" y="2131016"/>
            <a:ext cx="6589377" cy="565596"/>
          </a:xfrm>
          <a:prstGeom prst="rect">
            <a:avLst/>
          </a:prstGeom>
        </p:spPr>
        <p:txBody>
          <a:bodyPr anchor="b" anchorCtr="0"/>
          <a:lstStyle>
            <a:lvl1pPr marL="0" indent="0" algn="l">
              <a:buNone/>
              <a:defRPr sz="1600" cap="all" baseline="0">
                <a:solidFill>
                  <a:srgbClr val="09503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Graphic 9">
            <a:extLst>
              <a:ext uri="{FF2B5EF4-FFF2-40B4-BE49-F238E27FC236}">
                <a16:creationId xmlns:a16="http://schemas.microsoft.com/office/drawing/2014/main" id="{9D5941BB-70FD-4091-9128-FC1F0CAF31A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8607" y="0"/>
            <a:ext cx="4521314" cy="696200"/>
          </a:xfrm>
          <a:prstGeom prst="rect">
            <a:avLst/>
          </a:prstGeom>
        </p:spPr>
      </p:pic>
    </p:spTree>
    <p:extLst>
      <p:ext uri="{BB962C8B-B14F-4D97-AF65-F5344CB8AC3E}">
        <p14:creationId xmlns:p14="http://schemas.microsoft.com/office/powerpoint/2010/main" val="3063463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de Content">
    <p:spTree>
      <p:nvGrpSpPr>
        <p:cNvPr id="1" name=""/>
        <p:cNvGrpSpPr/>
        <p:nvPr/>
      </p:nvGrpSpPr>
      <p:grpSpPr>
        <a:xfrm>
          <a:off x="0" y="0"/>
          <a:ext cx="0" cy="0"/>
          <a:chOff x="0" y="0"/>
          <a:chExt cx="0" cy="0"/>
        </a:xfrm>
      </p:grpSpPr>
      <p:sp>
        <p:nvSpPr>
          <p:cNvPr id="11" name="Content Placeholder 2"/>
          <p:cNvSpPr>
            <a:spLocks noGrp="1"/>
          </p:cNvSpPr>
          <p:nvPr>
            <p:ph idx="1" hasCustomPrompt="1"/>
          </p:nvPr>
        </p:nvSpPr>
        <p:spPr>
          <a:xfrm>
            <a:off x="918035" y="2372009"/>
            <a:ext cx="6626520" cy="4354672"/>
          </a:xfrm>
          <a:prstGeom prst="rect">
            <a:avLst/>
          </a:prstGeom>
        </p:spPr>
        <p:txBody>
          <a:bodyPr lIns="38396" tIns="19198" rIns="38396" bIns="19198">
            <a:normAutofit/>
          </a:bodyPr>
          <a:lstStyle>
            <a:lvl1pPr marL="0" indent="0">
              <a:lnSpc>
                <a:spcPct val="90000"/>
              </a:lnSpc>
              <a:buNone/>
              <a:defRPr sz="2800">
                <a:latin typeface="+mn-lt"/>
              </a:defRPr>
            </a:lvl1pPr>
            <a:lvl2pPr marL="457200" indent="0">
              <a:lnSpc>
                <a:spcPct val="150000"/>
              </a:lnSpc>
              <a:spcBef>
                <a:spcPts val="1200"/>
              </a:spcBef>
              <a:buNone/>
              <a:defRPr sz="2800">
                <a:latin typeface="+mn-lt"/>
              </a:defRPr>
            </a:lvl2pPr>
            <a:lvl3pPr marL="914239" indent="0">
              <a:lnSpc>
                <a:spcPct val="150000"/>
              </a:lnSpc>
              <a:spcBef>
                <a:spcPts val="1200"/>
              </a:spcBef>
              <a:buNone/>
              <a:defRPr sz="2800">
                <a:latin typeface="+mn-lt"/>
              </a:defRPr>
            </a:lvl3pPr>
            <a:lvl4pPr marL="1371359" indent="0">
              <a:lnSpc>
                <a:spcPct val="150000"/>
              </a:lnSpc>
              <a:spcBef>
                <a:spcPts val="1200"/>
              </a:spcBef>
              <a:buNone/>
              <a:defRPr sz="2800">
                <a:latin typeface="+mn-lt"/>
              </a:defRPr>
            </a:lvl4pPr>
            <a:lvl5pPr marL="1828478" indent="0">
              <a:lnSpc>
                <a:spcPct val="150000"/>
              </a:lnSpc>
              <a:spcBef>
                <a:spcPts val="1200"/>
              </a:spcBef>
              <a:buNone/>
              <a:defRPr sz="28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01AD3985-BEF1-41FA-A193-A94C928DDCB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0003" r="28504"/>
          <a:stretch/>
        </p:blipFill>
        <p:spPr>
          <a:xfrm>
            <a:off x="7745507" y="836147"/>
            <a:ext cx="4446493" cy="6027998"/>
          </a:xfrm>
          <a:prstGeom prst="rect">
            <a:avLst/>
          </a:prstGeom>
        </p:spPr>
      </p:pic>
      <p:sp>
        <p:nvSpPr>
          <p:cNvPr id="8" name="Rectangle 7">
            <a:extLst>
              <a:ext uri="{FF2B5EF4-FFF2-40B4-BE49-F238E27FC236}">
                <a16:creationId xmlns:a16="http://schemas.microsoft.com/office/drawing/2014/main" id="{AF4F68AC-7E39-40D4-8067-0C41A760E246}"/>
              </a:ext>
            </a:extLst>
          </p:cNvPr>
          <p:cNvSpPr/>
          <p:nvPr userDrawn="1"/>
        </p:nvSpPr>
        <p:spPr>
          <a:xfrm>
            <a:off x="-24632" y="773413"/>
            <a:ext cx="12216631" cy="67418"/>
          </a:xfrm>
          <a:prstGeom prst="rect">
            <a:avLst/>
          </a:prstGeom>
          <a:solidFill>
            <a:srgbClr val="0950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5" name="Content Placeholder 2"/>
          <p:cNvSpPr>
            <a:spLocks noGrp="1"/>
          </p:cNvSpPr>
          <p:nvPr>
            <p:ph idx="15" hasCustomPrompt="1"/>
          </p:nvPr>
        </p:nvSpPr>
        <p:spPr>
          <a:xfrm>
            <a:off x="7886601" y="2405773"/>
            <a:ext cx="4126105" cy="4354672"/>
          </a:xfrm>
          <a:prstGeom prst="rect">
            <a:avLst/>
          </a:prstGeom>
        </p:spPr>
        <p:txBody>
          <a:bodyPr lIns="38396" tIns="19198" rIns="38396" bIns="19198">
            <a:normAutofit/>
          </a:bodyPr>
          <a:lstStyle>
            <a:lvl1pPr marL="0" indent="0">
              <a:lnSpc>
                <a:spcPct val="150000"/>
              </a:lnSpc>
              <a:spcBef>
                <a:spcPts val="0"/>
              </a:spcBef>
              <a:buNone/>
              <a:defRPr sz="2800">
                <a:solidFill>
                  <a:schemeClr val="bg1"/>
                </a:solidFill>
                <a:latin typeface="+mn-lt"/>
              </a:defRPr>
            </a:lvl1pPr>
            <a:lvl2pPr marL="457200" indent="0">
              <a:lnSpc>
                <a:spcPct val="150000"/>
              </a:lnSpc>
              <a:spcBef>
                <a:spcPts val="0"/>
              </a:spcBef>
              <a:buNone/>
              <a:defRPr sz="2800">
                <a:solidFill>
                  <a:schemeClr val="bg1"/>
                </a:solidFill>
                <a:latin typeface="+mn-lt"/>
              </a:defRPr>
            </a:lvl2pPr>
            <a:lvl3pPr marL="914239" indent="0">
              <a:lnSpc>
                <a:spcPct val="150000"/>
              </a:lnSpc>
              <a:spcBef>
                <a:spcPts val="0"/>
              </a:spcBef>
              <a:buNone/>
              <a:defRPr sz="2800">
                <a:solidFill>
                  <a:schemeClr val="bg1"/>
                </a:solidFill>
                <a:latin typeface="+mn-lt"/>
              </a:defRPr>
            </a:lvl3pPr>
            <a:lvl4pPr marL="1371359" indent="0">
              <a:lnSpc>
                <a:spcPct val="150000"/>
              </a:lnSpc>
              <a:spcBef>
                <a:spcPts val="0"/>
              </a:spcBef>
              <a:buNone/>
              <a:defRPr sz="2800">
                <a:solidFill>
                  <a:schemeClr val="bg1"/>
                </a:solidFill>
                <a:latin typeface="+mn-lt"/>
              </a:defRPr>
            </a:lvl4pPr>
            <a:lvl5pPr marL="1828478" indent="0">
              <a:lnSpc>
                <a:spcPct val="150000"/>
              </a:lnSpc>
              <a:spcBef>
                <a:spcPts val="0"/>
              </a:spcBef>
              <a:buNone/>
              <a:defRPr sz="2800">
                <a:solidFill>
                  <a:schemeClr val="bg1"/>
                </a:solidFill>
                <a:latin typeface="+mn-l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pic>
        <p:nvPicPr>
          <p:cNvPr id="16" name="Graphic 15">
            <a:extLst>
              <a:ext uri="{FF2B5EF4-FFF2-40B4-BE49-F238E27FC236}">
                <a16:creationId xmlns:a16="http://schemas.microsoft.com/office/drawing/2014/main" id="{5C0ADE73-7985-4F30-8727-0E802D80A25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7014"/>
            <a:ext cx="4521314" cy="696200"/>
          </a:xfrm>
          <a:prstGeom prst="rect">
            <a:avLst/>
          </a:prstGeom>
        </p:spPr>
      </p:pic>
      <p:sp>
        <p:nvSpPr>
          <p:cNvPr id="14" name="Title 1">
            <a:extLst>
              <a:ext uri="{FF2B5EF4-FFF2-40B4-BE49-F238E27FC236}">
                <a16:creationId xmlns:a16="http://schemas.microsoft.com/office/drawing/2014/main" id="{F9223D29-9C71-4EE6-A41E-3C54DA54529D}"/>
              </a:ext>
            </a:extLst>
          </p:cNvPr>
          <p:cNvSpPr txBox="1">
            <a:spLocks/>
          </p:cNvSpPr>
          <p:nvPr userDrawn="1"/>
        </p:nvSpPr>
        <p:spPr>
          <a:xfrm>
            <a:off x="186515" y="1044575"/>
            <a:ext cx="10972800" cy="1037561"/>
          </a:xfrm>
          <a:prstGeom prst="rect">
            <a:avLst/>
          </a:prstGeom>
        </p:spPr>
        <p:txBody>
          <a:bodyPr lIns="38396" tIns="19198" rIns="38396" bIns="19198" anchor="t">
            <a:noAutofit/>
          </a:bodyPr>
          <a:lstStyle>
            <a:lvl1pPr algn="l" defTabSz="914400" rtl="0" eaLnBrk="1" latinLnBrk="0" hangingPunct="1">
              <a:lnSpc>
                <a:spcPct val="90000"/>
              </a:lnSpc>
              <a:spcBef>
                <a:spcPct val="0"/>
              </a:spcBef>
              <a:buNone/>
              <a:defRPr sz="4400" b="1" kern="1200" baseline="0">
                <a:solidFill>
                  <a:srgbClr val="09503A"/>
                </a:solidFill>
                <a:latin typeface="+mj-lt"/>
                <a:ea typeface="+mj-ea"/>
                <a:cs typeface="+mj-cs"/>
              </a:defRPr>
            </a:lvl1pPr>
          </a:lstStyle>
          <a:p>
            <a:endParaRPr lang="en-US" dirty="0"/>
          </a:p>
        </p:txBody>
      </p:sp>
      <p:sp>
        <p:nvSpPr>
          <p:cNvPr id="17" name="Text Placeholder 4">
            <a:extLst>
              <a:ext uri="{FF2B5EF4-FFF2-40B4-BE49-F238E27FC236}">
                <a16:creationId xmlns:a16="http://schemas.microsoft.com/office/drawing/2014/main" id="{F4D8F09D-1FE2-433E-B936-09B12F15EF61}"/>
              </a:ext>
            </a:extLst>
          </p:cNvPr>
          <p:cNvSpPr>
            <a:spLocks noGrp="1"/>
          </p:cNvSpPr>
          <p:nvPr>
            <p:ph type="body" sz="quarter" idx="16" hasCustomPrompt="1"/>
          </p:nvPr>
        </p:nvSpPr>
        <p:spPr>
          <a:xfrm>
            <a:off x="294582" y="1758498"/>
            <a:ext cx="10972959" cy="323638"/>
          </a:xfrm>
          <a:prstGeom prst="rect">
            <a:avLst/>
          </a:prstGeom>
        </p:spPr>
        <p:txBody>
          <a:bodyPr lIns="38396" tIns="19198" rIns="38396" bIns="19198" anchor="b" anchorCtr="0">
            <a:normAutofit/>
          </a:bodyPr>
          <a:lstStyle>
            <a:lvl1pPr marL="0" indent="0">
              <a:buNone/>
              <a:defRPr sz="1800" cap="all" spc="200" baseline="0">
                <a:solidFill>
                  <a:srgbClr val="09503A"/>
                </a:solidFill>
                <a:latin typeface="+mn-lt"/>
              </a:defRPr>
            </a:lvl1pPr>
          </a:lstStyle>
          <a:p>
            <a:pPr lvl="0"/>
            <a:r>
              <a:rPr lang="en-US" dirty="0"/>
              <a:t>Subtitle</a:t>
            </a:r>
          </a:p>
        </p:txBody>
      </p:sp>
      <p:sp>
        <p:nvSpPr>
          <p:cNvPr id="18" name="Title 1">
            <a:extLst>
              <a:ext uri="{FF2B5EF4-FFF2-40B4-BE49-F238E27FC236}">
                <a16:creationId xmlns:a16="http://schemas.microsoft.com/office/drawing/2014/main" id="{0BA265CA-4838-40C1-AC0F-62FE26F4223B}"/>
              </a:ext>
            </a:extLst>
          </p:cNvPr>
          <p:cNvSpPr>
            <a:spLocks noGrp="1"/>
          </p:cNvSpPr>
          <p:nvPr>
            <p:ph type="title" hasCustomPrompt="1"/>
          </p:nvPr>
        </p:nvSpPr>
        <p:spPr>
          <a:xfrm>
            <a:off x="294582" y="1068357"/>
            <a:ext cx="10972800" cy="1037561"/>
          </a:xfrm>
          <a:prstGeom prst="rect">
            <a:avLst/>
          </a:prstGeom>
        </p:spPr>
        <p:txBody>
          <a:bodyPr lIns="38396" tIns="19198" rIns="38396" bIns="19198" anchor="t">
            <a:noAutofit/>
          </a:bodyPr>
          <a:lstStyle>
            <a:lvl1pPr algn="l">
              <a:defRPr sz="4400" b="1" baseline="0">
                <a:solidFill>
                  <a:srgbClr val="09503A"/>
                </a:solidFill>
                <a:latin typeface="+mj-lt"/>
              </a:defRPr>
            </a:lvl1pPr>
          </a:lstStyle>
          <a:p>
            <a:r>
              <a:rPr lang="en-US" dirty="0"/>
              <a:t>Title Text</a:t>
            </a:r>
          </a:p>
        </p:txBody>
      </p:sp>
    </p:spTree>
    <p:extLst>
      <p:ext uri="{BB962C8B-B14F-4D97-AF65-F5344CB8AC3E}">
        <p14:creationId xmlns:p14="http://schemas.microsoft.com/office/powerpoint/2010/main" val="87000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hqprint">
            <a:extLst>
              <a:ext uri="{28A0092B-C50C-407E-A947-70E740481C1C}">
                <a14:useLocalDpi xmlns:a14="http://schemas.microsoft.com/office/drawing/2010/main" val="0"/>
              </a:ext>
            </a:extLst>
          </a:blip>
          <a:srcRect l="20324" t="631" r="5453" b="985"/>
          <a:stretch/>
        </p:blipFill>
        <p:spPr>
          <a:xfrm>
            <a:off x="-24633" y="0"/>
            <a:ext cx="12216631" cy="6858000"/>
          </a:xfrm>
          <a:prstGeom prst="rect">
            <a:avLst/>
          </a:prstGeom>
        </p:spPr>
      </p:pic>
      <p:sp>
        <p:nvSpPr>
          <p:cNvPr id="8" name="Rectangle 7">
            <a:extLst>
              <a:ext uri="{FF2B5EF4-FFF2-40B4-BE49-F238E27FC236}">
                <a16:creationId xmlns:a16="http://schemas.microsoft.com/office/drawing/2014/main" id="{AF4F68AC-7E39-40D4-8067-0C41A760E246}"/>
              </a:ext>
            </a:extLst>
          </p:cNvPr>
          <p:cNvSpPr/>
          <p:nvPr userDrawn="1"/>
        </p:nvSpPr>
        <p:spPr>
          <a:xfrm>
            <a:off x="-24632" y="773413"/>
            <a:ext cx="12216631" cy="67418"/>
          </a:xfrm>
          <a:prstGeom prst="rect">
            <a:avLst/>
          </a:prstGeom>
          <a:solidFill>
            <a:srgbClr val="0950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Content Placeholder 2"/>
          <p:cNvSpPr>
            <a:spLocks noGrp="1"/>
          </p:cNvSpPr>
          <p:nvPr>
            <p:ph idx="1" hasCustomPrompt="1"/>
          </p:nvPr>
        </p:nvSpPr>
        <p:spPr>
          <a:xfrm>
            <a:off x="918035" y="2390116"/>
            <a:ext cx="10972800" cy="4336565"/>
          </a:xfrm>
          <a:prstGeom prst="rect">
            <a:avLst/>
          </a:prstGeom>
        </p:spPr>
        <p:txBody>
          <a:bodyPr lIns="38396" tIns="19198" rIns="38396" bIns="19198">
            <a:normAutofit/>
          </a:bodyPr>
          <a:lstStyle>
            <a:lvl1pPr>
              <a:lnSpc>
                <a:spcPct val="90000"/>
              </a:lnSpc>
              <a:defRPr sz="2800">
                <a:latin typeface="+mn-lt"/>
              </a:defRPr>
            </a:lvl1pPr>
            <a:lvl2pPr>
              <a:lnSpc>
                <a:spcPct val="150000"/>
              </a:lnSpc>
              <a:spcBef>
                <a:spcPts val="0"/>
              </a:spcBef>
              <a:defRPr sz="2800">
                <a:latin typeface="+mn-lt"/>
              </a:defRPr>
            </a:lvl2pPr>
            <a:lvl3pPr marL="1371439" indent="-457200">
              <a:lnSpc>
                <a:spcPct val="150000"/>
              </a:lnSpc>
              <a:spcBef>
                <a:spcPts val="0"/>
              </a:spcBef>
              <a:buFont typeface="Arial" panose="020B0604020202020204" pitchFamily="34" charset="0"/>
              <a:buChar char="•"/>
              <a:defRPr sz="2800">
                <a:latin typeface="+mn-lt"/>
              </a:defRPr>
            </a:lvl3pPr>
            <a:lvl4pPr marL="1828559" indent="-457200">
              <a:lnSpc>
                <a:spcPct val="150000"/>
              </a:lnSpc>
              <a:spcBef>
                <a:spcPts val="0"/>
              </a:spcBef>
              <a:buFont typeface="Arial" panose="020B0604020202020204" pitchFamily="34" charset="0"/>
              <a:buChar char="•"/>
              <a:defRPr sz="2800">
                <a:latin typeface="+mn-lt"/>
              </a:defRPr>
            </a:lvl4pPr>
            <a:lvl5pPr marL="2285678" indent="-457200">
              <a:lnSpc>
                <a:spcPct val="150000"/>
              </a:lnSpc>
              <a:spcBef>
                <a:spcPts val="0"/>
              </a:spcBef>
              <a:buFont typeface="Arial" panose="020B0604020202020204" pitchFamily="34" charset="0"/>
              <a:buChar char="•"/>
              <a:defRPr sz="2800">
                <a:latin typeface="+mn-l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3" name="Title 1"/>
          <p:cNvSpPr>
            <a:spLocks noGrp="1"/>
          </p:cNvSpPr>
          <p:nvPr>
            <p:ph type="title" hasCustomPrompt="1"/>
          </p:nvPr>
        </p:nvSpPr>
        <p:spPr>
          <a:xfrm>
            <a:off x="186515" y="1044575"/>
            <a:ext cx="10972800" cy="1037561"/>
          </a:xfrm>
          <a:prstGeom prst="rect">
            <a:avLst/>
          </a:prstGeom>
        </p:spPr>
        <p:txBody>
          <a:bodyPr lIns="38396" tIns="19198" rIns="38396" bIns="19198" anchor="t">
            <a:noAutofit/>
          </a:bodyPr>
          <a:lstStyle>
            <a:lvl1pPr algn="l">
              <a:defRPr sz="4400" b="1" baseline="0">
                <a:solidFill>
                  <a:srgbClr val="09503A"/>
                </a:solidFill>
                <a:latin typeface="+mj-lt"/>
              </a:defRPr>
            </a:lvl1pPr>
          </a:lstStyle>
          <a:p>
            <a:r>
              <a:rPr lang="en-US" dirty="0"/>
              <a:t>Title Text</a:t>
            </a:r>
          </a:p>
        </p:txBody>
      </p:sp>
      <p:sp>
        <p:nvSpPr>
          <p:cNvPr id="14" name="Text Placeholder 4"/>
          <p:cNvSpPr>
            <a:spLocks noGrp="1"/>
          </p:cNvSpPr>
          <p:nvPr>
            <p:ph type="body" sz="quarter" idx="14" hasCustomPrompt="1"/>
          </p:nvPr>
        </p:nvSpPr>
        <p:spPr>
          <a:xfrm>
            <a:off x="294582" y="1758498"/>
            <a:ext cx="10972959" cy="323638"/>
          </a:xfrm>
          <a:prstGeom prst="rect">
            <a:avLst/>
          </a:prstGeom>
        </p:spPr>
        <p:txBody>
          <a:bodyPr lIns="38396" tIns="19198" rIns="38396" bIns="19198" anchor="b" anchorCtr="0">
            <a:normAutofit/>
          </a:bodyPr>
          <a:lstStyle>
            <a:lvl1pPr marL="0" indent="0">
              <a:buNone/>
              <a:defRPr sz="1800" cap="all" spc="200" baseline="0">
                <a:solidFill>
                  <a:srgbClr val="09503A"/>
                </a:solidFill>
                <a:latin typeface="+mn-lt"/>
              </a:defRPr>
            </a:lvl1pPr>
          </a:lstStyle>
          <a:p>
            <a:pPr lvl="0"/>
            <a:r>
              <a:rPr lang="en-US"/>
              <a:t>Subtitle</a:t>
            </a:r>
          </a:p>
        </p:txBody>
      </p:sp>
      <p:pic>
        <p:nvPicPr>
          <p:cNvPr id="9" name="Graphic 8">
            <a:extLst>
              <a:ext uri="{FF2B5EF4-FFF2-40B4-BE49-F238E27FC236}">
                <a16:creationId xmlns:a16="http://schemas.microsoft.com/office/drawing/2014/main" id="{C4CB34DE-AF53-45F0-9593-348E9A5E02A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4521314" cy="696200"/>
          </a:xfrm>
          <a:prstGeom prst="rect">
            <a:avLst/>
          </a:prstGeom>
        </p:spPr>
      </p:pic>
    </p:spTree>
    <p:extLst>
      <p:ext uri="{BB962C8B-B14F-4D97-AF65-F5344CB8AC3E}">
        <p14:creationId xmlns:p14="http://schemas.microsoft.com/office/powerpoint/2010/main" val="113831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bullets">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hqprint">
            <a:extLst>
              <a:ext uri="{28A0092B-C50C-407E-A947-70E740481C1C}">
                <a14:useLocalDpi xmlns:a14="http://schemas.microsoft.com/office/drawing/2010/main" val="0"/>
              </a:ext>
            </a:extLst>
          </a:blip>
          <a:srcRect l="20324" t="631" r="5453" b="985"/>
          <a:stretch/>
        </p:blipFill>
        <p:spPr>
          <a:xfrm>
            <a:off x="-24630" y="0"/>
            <a:ext cx="12216631" cy="6858000"/>
          </a:xfrm>
          <a:prstGeom prst="rect">
            <a:avLst/>
          </a:prstGeom>
        </p:spPr>
      </p:pic>
      <p:sp>
        <p:nvSpPr>
          <p:cNvPr id="8" name="Rectangle 7">
            <a:extLst>
              <a:ext uri="{FF2B5EF4-FFF2-40B4-BE49-F238E27FC236}">
                <a16:creationId xmlns:a16="http://schemas.microsoft.com/office/drawing/2014/main" id="{AF4F68AC-7E39-40D4-8067-0C41A760E246}"/>
              </a:ext>
            </a:extLst>
          </p:cNvPr>
          <p:cNvSpPr/>
          <p:nvPr userDrawn="1"/>
        </p:nvSpPr>
        <p:spPr>
          <a:xfrm>
            <a:off x="-24632" y="773413"/>
            <a:ext cx="12216631" cy="67418"/>
          </a:xfrm>
          <a:prstGeom prst="rect">
            <a:avLst/>
          </a:prstGeom>
          <a:solidFill>
            <a:srgbClr val="0950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Content Placeholder 2"/>
          <p:cNvSpPr>
            <a:spLocks noGrp="1"/>
          </p:cNvSpPr>
          <p:nvPr>
            <p:ph idx="1" hasCustomPrompt="1"/>
          </p:nvPr>
        </p:nvSpPr>
        <p:spPr>
          <a:xfrm>
            <a:off x="918035" y="2390116"/>
            <a:ext cx="5262464" cy="4336565"/>
          </a:xfrm>
          <a:prstGeom prst="rect">
            <a:avLst/>
          </a:prstGeom>
        </p:spPr>
        <p:txBody>
          <a:bodyPr lIns="38396" tIns="19198" rIns="38396" bIns="19198">
            <a:normAutofit/>
          </a:bodyPr>
          <a:lstStyle>
            <a:lvl1pPr>
              <a:lnSpc>
                <a:spcPct val="90000"/>
              </a:lnSpc>
              <a:defRPr sz="2800">
                <a:latin typeface="+mn-lt"/>
              </a:defRPr>
            </a:lvl1pPr>
            <a:lvl2pPr>
              <a:lnSpc>
                <a:spcPct val="150000"/>
              </a:lnSpc>
              <a:spcBef>
                <a:spcPts val="1200"/>
              </a:spcBef>
              <a:defRPr sz="2800">
                <a:latin typeface="+mn-lt"/>
              </a:defRPr>
            </a:lvl2pPr>
            <a:lvl3pPr marL="1371439" indent="-457200">
              <a:lnSpc>
                <a:spcPct val="150000"/>
              </a:lnSpc>
              <a:spcBef>
                <a:spcPts val="1200"/>
              </a:spcBef>
              <a:buFont typeface="Arial" panose="020B0604020202020204" pitchFamily="34" charset="0"/>
              <a:buChar char="•"/>
              <a:defRPr sz="2800">
                <a:latin typeface="+mn-lt"/>
              </a:defRPr>
            </a:lvl3pPr>
            <a:lvl4pPr marL="1828559" indent="-457200">
              <a:lnSpc>
                <a:spcPct val="150000"/>
              </a:lnSpc>
              <a:spcBef>
                <a:spcPts val="1200"/>
              </a:spcBef>
              <a:buFont typeface="Arial" panose="020B0604020202020204" pitchFamily="34" charset="0"/>
              <a:buChar char="•"/>
              <a:defRPr sz="2800">
                <a:latin typeface="+mn-lt"/>
              </a:defRPr>
            </a:lvl4pPr>
            <a:lvl5pPr marL="2285678" indent="-457200">
              <a:lnSpc>
                <a:spcPct val="150000"/>
              </a:lnSpc>
              <a:spcBef>
                <a:spcPts val="1200"/>
              </a:spcBef>
              <a:buFont typeface="Arial" panose="020B0604020202020204" pitchFamily="34" charset="0"/>
              <a:buChar char="•"/>
              <a:defRPr sz="2800">
                <a:latin typeface="+mn-l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5" hasCustomPrompt="1"/>
          </p:nvPr>
        </p:nvSpPr>
        <p:spPr>
          <a:xfrm>
            <a:off x="6628371" y="2390115"/>
            <a:ext cx="5262464" cy="4336565"/>
          </a:xfrm>
          <a:prstGeom prst="rect">
            <a:avLst/>
          </a:prstGeom>
        </p:spPr>
        <p:txBody>
          <a:bodyPr lIns="38396" tIns="19198" rIns="38396" bIns="19198">
            <a:normAutofit/>
          </a:bodyPr>
          <a:lstStyle>
            <a:lvl1pPr>
              <a:lnSpc>
                <a:spcPct val="90000"/>
              </a:lnSpc>
              <a:defRPr sz="2800">
                <a:latin typeface="+mn-lt"/>
              </a:defRPr>
            </a:lvl1pPr>
            <a:lvl2pPr>
              <a:lnSpc>
                <a:spcPct val="150000"/>
              </a:lnSpc>
              <a:spcBef>
                <a:spcPts val="1200"/>
              </a:spcBef>
              <a:defRPr sz="2800">
                <a:latin typeface="+mn-lt"/>
              </a:defRPr>
            </a:lvl2pPr>
            <a:lvl3pPr marL="1371439" indent="-457200">
              <a:lnSpc>
                <a:spcPct val="150000"/>
              </a:lnSpc>
              <a:spcBef>
                <a:spcPts val="1200"/>
              </a:spcBef>
              <a:buFont typeface="Arial" panose="020B0604020202020204" pitchFamily="34" charset="0"/>
              <a:buChar char="•"/>
              <a:defRPr sz="2800">
                <a:latin typeface="+mn-lt"/>
              </a:defRPr>
            </a:lvl3pPr>
            <a:lvl4pPr marL="1828559" indent="-457200">
              <a:lnSpc>
                <a:spcPct val="150000"/>
              </a:lnSpc>
              <a:spcBef>
                <a:spcPts val="1200"/>
              </a:spcBef>
              <a:buFont typeface="Arial" panose="020B0604020202020204" pitchFamily="34" charset="0"/>
              <a:buChar char="•"/>
              <a:defRPr sz="2800">
                <a:latin typeface="+mn-lt"/>
              </a:defRPr>
            </a:lvl4pPr>
            <a:lvl5pPr marL="2285678" indent="-457200">
              <a:lnSpc>
                <a:spcPct val="150000"/>
              </a:lnSpc>
              <a:spcBef>
                <a:spcPts val="1200"/>
              </a:spcBef>
              <a:buFont typeface="Arial" panose="020B0604020202020204" pitchFamily="34" charset="0"/>
              <a:buChar char="•"/>
              <a:defRPr sz="2800">
                <a:latin typeface="+mn-l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pic>
        <p:nvPicPr>
          <p:cNvPr id="9" name="Graphic 8">
            <a:extLst>
              <a:ext uri="{FF2B5EF4-FFF2-40B4-BE49-F238E27FC236}">
                <a16:creationId xmlns:a16="http://schemas.microsoft.com/office/drawing/2014/main" id="{9FC14139-4B81-4296-BED8-62833F36176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4521314" cy="696200"/>
          </a:xfrm>
          <a:prstGeom prst="rect">
            <a:avLst/>
          </a:prstGeom>
        </p:spPr>
      </p:pic>
      <p:sp>
        <p:nvSpPr>
          <p:cNvPr id="15" name="Text Placeholder 4">
            <a:extLst>
              <a:ext uri="{FF2B5EF4-FFF2-40B4-BE49-F238E27FC236}">
                <a16:creationId xmlns:a16="http://schemas.microsoft.com/office/drawing/2014/main" id="{BD6CBEEA-1362-4DA8-9E56-ECF53F2C98DE}"/>
              </a:ext>
            </a:extLst>
          </p:cNvPr>
          <p:cNvSpPr>
            <a:spLocks noGrp="1"/>
          </p:cNvSpPr>
          <p:nvPr>
            <p:ph type="body" sz="quarter" idx="16" hasCustomPrompt="1"/>
          </p:nvPr>
        </p:nvSpPr>
        <p:spPr>
          <a:xfrm>
            <a:off x="294582" y="1758498"/>
            <a:ext cx="10972959" cy="323638"/>
          </a:xfrm>
          <a:prstGeom prst="rect">
            <a:avLst/>
          </a:prstGeom>
        </p:spPr>
        <p:txBody>
          <a:bodyPr lIns="38396" tIns="19198" rIns="38396" bIns="19198" anchor="b" anchorCtr="0">
            <a:normAutofit/>
          </a:bodyPr>
          <a:lstStyle>
            <a:lvl1pPr marL="0" indent="0">
              <a:buNone/>
              <a:defRPr sz="1800" cap="all" spc="200" baseline="0">
                <a:solidFill>
                  <a:srgbClr val="09503A"/>
                </a:solidFill>
                <a:latin typeface="+mn-lt"/>
              </a:defRPr>
            </a:lvl1pPr>
          </a:lstStyle>
          <a:p>
            <a:pPr lvl="0"/>
            <a:r>
              <a:rPr lang="en-US"/>
              <a:t>Subtitle</a:t>
            </a:r>
          </a:p>
        </p:txBody>
      </p:sp>
      <p:sp>
        <p:nvSpPr>
          <p:cNvPr id="14" name="Title 1">
            <a:extLst>
              <a:ext uri="{FF2B5EF4-FFF2-40B4-BE49-F238E27FC236}">
                <a16:creationId xmlns:a16="http://schemas.microsoft.com/office/drawing/2014/main" id="{48FC8C53-622E-4475-B564-37416E11DE2A}"/>
              </a:ext>
            </a:extLst>
          </p:cNvPr>
          <p:cNvSpPr>
            <a:spLocks noGrp="1"/>
          </p:cNvSpPr>
          <p:nvPr>
            <p:ph type="title" hasCustomPrompt="1"/>
          </p:nvPr>
        </p:nvSpPr>
        <p:spPr>
          <a:xfrm>
            <a:off x="186515" y="1044575"/>
            <a:ext cx="10972800" cy="1037561"/>
          </a:xfrm>
          <a:prstGeom prst="rect">
            <a:avLst/>
          </a:prstGeom>
        </p:spPr>
        <p:txBody>
          <a:bodyPr lIns="38396" tIns="19198" rIns="38396" bIns="19198" anchor="t">
            <a:noAutofit/>
          </a:bodyPr>
          <a:lstStyle>
            <a:lvl1pPr algn="l">
              <a:defRPr sz="4400" b="1" baseline="0">
                <a:solidFill>
                  <a:srgbClr val="09503A"/>
                </a:solidFill>
                <a:latin typeface="+mj-lt"/>
              </a:defRPr>
            </a:lvl1pPr>
          </a:lstStyle>
          <a:p>
            <a:r>
              <a:rPr lang="en-US"/>
              <a:t>Title Text</a:t>
            </a:r>
          </a:p>
        </p:txBody>
      </p:sp>
    </p:spTree>
    <p:extLst>
      <p:ext uri="{BB962C8B-B14F-4D97-AF65-F5344CB8AC3E}">
        <p14:creationId xmlns:p14="http://schemas.microsoft.com/office/powerpoint/2010/main" val="682730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s with photo">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hqprint">
            <a:extLst>
              <a:ext uri="{28A0092B-C50C-407E-A947-70E740481C1C}">
                <a14:useLocalDpi xmlns:a14="http://schemas.microsoft.com/office/drawing/2010/main" val="0"/>
              </a:ext>
            </a:extLst>
          </a:blip>
          <a:srcRect l="20324" t="631" r="5453" b="985"/>
          <a:stretch/>
        </p:blipFill>
        <p:spPr>
          <a:xfrm>
            <a:off x="-24630" y="0"/>
            <a:ext cx="12216631" cy="6858000"/>
          </a:xfrm>
          <a:prstGeom prst="rect">
            <a:avLst/>
          </a:prstGeom>
        </p:spPr>
      </p:pic>
      <p:sp>
        <p:nvSpPr>
          <p:cNvPr id="9" name="Rectangle 8">
            <a:extLst>
              <a:ext uri="{FF2B5EF4-FFF2-40B4-BE49-F238E27FC236}">
                <a16:creationId xmlns:a16="http://schemas.microsoft.com/office/drawing/2014/main" id="{AF4F68AC-7E39-40D4-8067-0C41A760E246}"/>
              </a:ext>
            </a:extLst>
          </p:cNvPr>
          <p:cNvSpPr/>
          <p:nvPr userDrawn="1"/>
        </p:nvSpPr>
        <p:spPr>
          <a:xfrm>
            <a:off x="-24632" y="773413"/>
            <a:ext cx="12216631" cy="67418"/>
          </a:xfrm>
          <a:prstGeom prst="rect">
            <a:avLst/>
          </a:prstGeom>
          <a:solidFill>
            <a:srgbClr val="0950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Content Placeholder 2"/>
          <p:cNvSpPr>
            <a:spLocks noGrp="1"/>
          </p:cNvSpPr>
          <p:nvPr>
            <p:ph idx="1" hasCustomPrompt="1"/>
          </p:nvPr>
        </p:nvSpPr>
        <p:spPr>
          <a:xfrm>
            <a:off x="932328" y="2497873"/>
            <a:ext cx="5427080" cy="4262011"/>
          </a:xfrm>
          <a:prstGeom prst="rect">
            <a:avLst/>
          </a:prstGeom>
        </p:spPr>
        <p:txBody>
          <a:bodyPr lIns="38396" tIns="19198" rIns="38396" bIns="19198">
            <a:normAutofit/>
          </a:bodyPr>
          <a:lstStyle>
            <a:lvl1pPr marL="457200" indent="-457200">
              <a:lnSpc>
                <a:spcPct val="90000"/>
              </a:lnSpc>
              <a:buFont typeface="Arial" panose="020B0604020202020204" pitchFamily="34" charset="0"/>
              <a:buChar char="•"/>
              <a:defRPr sz="2800">
                <a:latin typeface="+mn-lt"/>
              </a:defRPr>
            </a:lvl1pPr>
            <a:lvl2pPr marL="914400" indent="-457200">
              <a:lnSpc>
                <a:spcPct val="150000"/>
              </a:lnSpc>
              <a:spcBef>
                <a:spcPts val="1200"/>
              </a:spcBef>
              <a:buFont typeface="Arial" panose="020B0604020202020204" pitchFamily="34" charset="0"/>
              <a:buChar char="•"/>
              <a:defRPr sz="2800">
                <a:latin typeface="+mn-lt"/>
              </a:defRPr>
            </a:lvl2pPr>
            <a:lvl3pPr marL="1371439" indent="-457200">
              <a:lnSpc>
                <a:spcPct val="150000"/>
              </a:lnSpc>
              <a:spcBef>
                <a:spcPts val="1200"/>
              </a:spcBef>
              <a:buFont typeface="Arial" panose="020B0604020202020204" pitchFamily="34" charset="0"/>
              <a:buChar char="•"/>
              <a:defRPr sz="2800">
                <a:latin typeface="+mn-lt"/>
              </a:defRPr>
            </a:lvl3pPr>
            <a:lvl4pPr marL="1828559" indent="-457200">
              <a:lnSpc>
                <a:spcPct val="150000"/>
              </a:lnSpc>
              <a:spcBef>
                <a:spcPts val="1200"/>
              </a:spcBef>
              <a:buFont typeface="Arial" panose="020B0604020202020204" pitchFamily="34" charset="0"/>
              <a:buChar char="•"/>
              <a:defRPr sz="2800">
                <a:latin typeface="+mn-lt"/>
              </a:defRPr>
            </a:lvl4pPr>
            <a:lvl5pPr marL="2285678" indent="-457200">
              <a:lnSpc>
                <a:spcPct val="150000"/>
              </a:lnSpc>
              <a:spcBef>
                <a:spcPts val="1200"/>
              </a:spcBef>
              <a:buFont typeface="Arial" panose="020B0604020202020204" pitchFamily="34" charset="0"/>
              <a:buChar char="•"/>
              <a:defRPr sz="2800">
                <a:latin typeface="+mn-l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3" name="Picture Placeholder 2"/>
          <p:cNvSpPr>
            <a:spLocks noGrp="1"/>
          </p:cNvSpPr>
          <p:nvPr>
            <p:ph type="pic" sz="quarter" idx="13"/>
          </p:nvPr>
        </p:nvSpPr>
        <p:spPr>
          <a:xfrm>
            <a:off x="6534151" y="916061"/>
            <a:ext cx="5670549" cy="5941940"/>
          </a:xfrm>
          <a:prstGeom prst="rect">
            <a:avLst/>
          </a:prstGeom>
        </p:spPr>
        <p:txBody>
          <a:bodyPr vert="horz"/>
          <a:lstStyle>
            <a:lvl1pPr marL="0" indent="0">
              <a:buNone/>
              <a:defRPr/>
            </a:lvl1pPr>
          </a:lstStyle>
          <a:p>
            <a:endParaRPr lang="en-US"/>
          </a:p>
        </p:txBody>
      </p:sp>
      <p:pic>
        <p:nvPicPr>
          <p:cNvPr id="10" name="Graphic 9">
            <a:extLst>
              <a:ext uri="{FF2B5EF4-FFF2-40B4-BE49-F238E27FC236}">
                <a16:creationId xmlns:a16="http://schemas.microsoft.com/office/drawing/2014/main" id="{111CFF04-26D7-4B8E-A6D3-1F02C645334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20905"/>
            <a:ext cx="4521314" cy="696200"/>
          </a:xfrm>
          <a:prstGeom prst="rect">
            <a:avLst/>
          </a:prstGeom>
        </p:spPr>
      </p:pic>
      <p:sp>
        <p:nvSpPr>
          <p:cNvPr id="14" name="Text Placeholder 4">
            <a:extLst>
              <a:ext uri="{FF2B5EF4-FFF2-40B4-BE49-F238E27FC236}">
                <a16:creationId xmlns:a16="http://schemas.microsoft.com/office/drawing/2014/main" id="{1800EAB4-AAB2-4B15-A1D5-F0346B492361}"/>
              </a:ext>
            </a:extLst>
          </p:cNvPr>
          <p:cNvSpPr>
            <a:spLocks noGrp="1"/>
          </p:cNvSpPr>
          <p:nvPr>
            <p:ph type="body" sz="quarter" idx="14" hasCustomPrompt="1"/>
          </p:nvPr>
        </p:nvSpPr>
        <p:spPr>
          <a:xfrm>
            <a:off x="294582" y="1758498"/>
            <a:ext cx="10972959" cy="323638"/>
          </a:xfrm>
          <a:prstGeom prst="rect">
            <a:avLst/>
          </a:prstGeom>
        </p:spPr>
        <p:txBody>
          <a:bodyPr lIns="38396" tIns="19198" rIns="38396" bIns="19198" anchor="b" anchorCtr="0">
            <a:normAutofit/>
          </a:bodyPr>
          <a:lstStyle>
            <a:lvl1pPr marL="0" indent="0">
              <a:buNone/>
              <a:defRPr sz="1800" cap="all" spc="200" baseline="0">
                <a:solidFill>
                  <a:srgbClr val="09503A"/>
                </a:solidFill>
                <a:latin typeface="+mn-lt"/>
              </a:defRPr>
            </a:lvl1pPr>
          </a:lstStyle>
          <a:p>
            <a:pPr lvl="0"/>
            <a:r>
              <a:rPr lang="en-US"/>
              <a:t>Subtitle</a:t>
            </a:r>
          </a:p>
        </p:txBody>
      </p:sp>
      <p:sp>
        <p:nvSpPr>
          <p:cNvPr id="16" name="Title 1">
            <a:extLst>
              <a:ext uri="{FF2B5EF4-FFF2-40B4-BE49-F238E27FC236}">
                <a16:creationId xmlns:a16="http://schemas.microsoft.com/office/drawing/2014/main" id="{EC233057-9D15-4F4B-AD41-FE481F530799}"/>
              </a:ext>
            </a:extLst>
          </p:cNvPr>
          <p:cNvSpPr>
            <a:spLocks noGrp="1"/>
          </p:cNvSpPr>
          <p:nvPr>
            <p:ph type="title" hasCustomPrompt="1"/>
          </p:nvPr>
        </p:nvSpPr>
        <p:spPr>
          <a:xfrm>
            <a:off x="186515" y="1044575"/>
            <a:ext cx="10972800" cy="1037561"/>
          </a:xfrm>
          <a:prstGeom prst="rect">
            <a:avLst/>
          </a:prstGeom>
        </p:spPr>
        <p:txBody>
          <a:bodyPr lIns="38396" tIns="19198" rIns="38396" bIns="19198" anchor="t">
            <a:noAutofit/>
          </a:bodyPr>
          <a:lstStyle>
            <a:lvl1pPr algn="l">
              <a:defRPr sz="4400" b="1" baseline="0">
                <a:solidFill>
                  <a:srgbClr val="09503A"/>
                </a:solidFill>
                <a:latin typeface="+mj-lt"/>
              </a:defRPr>
            </a:lvl1pPr>
          </a:lstStyle>
          <a:p>
            <a:r>
              <a:rPr lang="en-US"/>
              <a:t>Title Text</a:t>
            </a:r>
          </a:p>
        </p:txBody>
      </p:sp>
    </p:spTree>
    <p:extLst>
      <p:ext uri="{BB962C8B-B14F-4D97-AF65-F5344CB8AC3E}">
        <p14:creationId xmlns:p14="http://schemas.microsoft.com/office/powerpoint/2010/main" val="2012060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with Header">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hqprint">
            <a:extLst>
              <a:ext uri="{28A0092B-C50C-407E-A947-70E740481C1C}">
                <a14:useLocalDpi xmlns:a14="http://schemas.microsoft.com/office/drawing/2010/main" val="0"/>
              </a:ext>
            </a:extLst>
          </a:blip>
          <a:srcRect l="20324" t="631" r="5453" b="985"/>
          <a:stretch/>
        </p:blipFill>
        <p:spPr>
          <a:xfrm>
            <a:off x="-24630" y="0"/>
            <a:ext cx="12216631" cy="6858000"/>
          </a:xfrm>
          <a:prstGeom prst="rect">
            <a:avLst/>
          </a:prstGeom>
        </p:spPr>
      </p:pic>
      <p:sp>
        <p:nvSpPr>
          <p:cNvPr id="11" name="Rectangle 10">
            <a:extLst>
              <a:ext uri="{FF2B5EF4-FFF2-40B4-BE49-F238E27FC236}">
                <a16:creationId xmlns:a16="http://schemas.microsoft.com/office/drawing/2014/main" id="{AF4F68AC-7E39-40D4-8067-0C41A760E246}"/>
              </a:ext>
            </a:extLst>
          </p:cNvPr>
          <p:cNvSpPr/>
          <p:nvPr userDrawn="1"/>
        </p:nvSpPr>
        <p:spPr>
          <a:xfrm>
            <a:off x="-24632" y="773413"/>
            <a:ext cx="12216631" cy="67418"/>
          </a:xfrm>
          <a:prstGeom prst="rect">
            <a:avLst/>
          </a:prstGeom>
          <a:solidFill>
            <a:srgbClr val="0950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6" name="Graphic 5">
            <a:extLst>
              <a:ext uri="{FF2B5EF4-FFF2-40B4-BE49-F238E27FC236}">
                <a16:creationId xmlns:a16="http://schemas.microsoft.com/office/drawing/2014/main" id="{AABF577A-2A87-4607-AF9B-7736C3551B0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4521314" cy="696200"/>
          </a:xfrm>
          <a:prstGeom prst="rect">
            <a:avLst/>
          </a:prstGeom>
        </p:spPr>
      </p:pic>
      <p:sp>
        <p:nvSpPr>
          <p:cNvPr id="5" name="Text Placeholder 4">
            <a:extLst>
              <a:ext uri="{FF2B5EF4-FFF2-40B4-BE49-F238E27FC236}">
                <a16:creationId xmlns:a16="http://schemas.microsoft.com/office/drawing/2014/main" id="{9636DF2A-F411-4E0B-84BD-BBB959E9A0FE}"/>
              </a:ext>
            </a:extLst>
          </p:cNvPr>
          <p:cNvSpPr>
            <a:spLocks noGrp="1"/>
          </p:cNvSpPr>
          <p:nvPr>
            <p:ph type="body" sz="quarter" idx="14" hasCustomPrompt="1"/>
          </p:nvPr>
        </p:nvSpPr>
        <p:spPr>
          <a:xfrm>
            <a:off x="294582" y="1758498"/>
            <a:ext cx="10972959" cy="323638"/>
          </a:xfrm>
          <a:prstGeom prst="rect">
            <a:avLst/>
          </a:prstGeom>
        </p:spPr>
        <p:txBody>
          <a:bodyPr lIns="38396" tIns="19198" rIns="38396" bIns="19198" anchor="b" anchorCtr="0">
            <a:normAutofit/>
          </a:bodyPr>
          <a:lstStyle>
            <a:lvl1pPr marL="0" indent="0">
              <a:buNone/>
              <a:defRPr sz="1800" cap="all" spc="200" baseline="0">
                <a:solidFill>
                  <a:srgbClr val="09503A"/>
                </a:solidFill>
                <a:latin typeface="+mn-lt"/>
              </a:defRPr>
            </a:lvl1pPr>
          </a:lstStyle>
          <a:p>
            <a:pPr lvl="0"/>
            <a:r>
              <a:rPr lang="en-US"/>
              <a:t>Subtitle</a:t>
            </a:r>
          </a:p>
        </p:txBody>
      </p:sp>
      <p:sp>
        <p:nvSpPr>
          <p:cNvPr id="8" name="Title 1">
            <a:extLst>
              <a:ext uri="{FF2B5EF4-FFF2-40B4-BE49-F238E27FC236}">
                <a16:creationId xmlns:a16="http://schemas.microsoft.com/office/drawing/2014/main" id="{319D8329-86E1-4AAE-ADB1-BFB01D0E1826}"/>
              </a:ext>
            </a:extLst>
          </p:cNvPr>
          <p:cNvSpPr>
            <a:spLocks noGrp="1"/>
          </p:cNvSpPr>
          <p:nvPr>
            <p:ph type="title" hasCustomPrompt="1"/>
          </p:nvPr>
        </p:nvSpPr>
        <p:spPr>
          <a:xfrm>
            <a:off x="186515" y="1044575"/>
            <a:ext cx="10972800" cy="1037561"/>
          </a:xfrm>
          <a:prstGeom prst="rect">
            <a:avLst/>
          </a:prstGeom>
        </p:spPr>
        <p:txBody>
          <a:bodyPr lIns="38396" tIns="19198" rIns="38396" bIns="19198" anchor="t">
            <a:noAutofit/>
          </a:bodyPr>
          <a:lstStyle>
            <a:lvl1pPr algn="l">
              <a:defRPr sz="4400" b="1" baseline="0">
                <a:solidFill>
                  <a:srgbClr val="09503A"/>
                </a:solidFill>
                <a:latin typeface="+mj-lt"/>
              </a:defRPr>
            </a:lvl1pPr>
          </a:lstStyle>
          <a:p>
            <a:r>
              <a:rPr lang="en-US"/>
              <a:t>Title Text</a:t>
            </a:r>
          </a:p>
        </p:txBody>
      </p:sp>
    </p:spTree>
    <p:extLst>
      <p:ext uri="{BB962C8B-B14F-4D97-AF65-F5344CB8AC3E}">
        <p14:creationId xmlns:p14="http://schemas.microsoft.com/office/powerpoint/2010/main" val="3475405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hqprint">
            <a:extLst>
              <a:ext uri="{28A0092B-C50C-407E-A947-70E740481C1C}">
                <a14:useLocalDpi xmlns:a14="http://schemas.microsoft.com/office/drawing/2010/main" val="0"/>
              </a:ext>
            </a:extLst>
          </a:blip>
          <a:srcRect l="20324" t="631" r="5453" b="985"/>
          <a:stretch/>
        </p:blipFill>
        <p:spPr>
          <a:xfrm>
            <a:off x="-24630" y="0"/>
            <a:ext cx="12216631" cy="6858000"/>
          </a:xfrm>
          <a:prstGeom prst="rect">
            <a:avLst/>
          </a:prstGeom>
        </p:spPr>
      </p:pic>
      <p:sp>
        <p:nvSpPr>
          <p:cNvPr id="8" name="Rectangle 7">
            <a:extLst>
              <a:ext uri="{FF2B5EF4-FFF2-40B4-BE49-F238E27FC236}">
                <a16:creationId xmlns:a16="http://schemas.microsoft.com/office/drawing/2014/main" id="{AF4F68AC-7E39-40D4-8067-0C41A760E246}"/>
              </a:ext>
            </a:extLst>
          </p:cNvPr>
          <p:cNvSpPr/>
          <p:nvPr userDrawn="1"/>
        </p:nvSpPr>
        <p:spPr>
          <a:xfrm>
            <a:off x="-24632" y="773413"/>
            <a:ext cx="12216631" cy="67418"/>
          </a:xfrm>
          <a:prstGeom prst="rect">
            <a:avLst/>
          </a:prstGeom>
          <a:solidFill>
            <a:srgbClr val="0950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Content Placeholder 2"/>
          <p:cNvSpPr>
            <a:spLocks noGrp="1"/>
          </p:cNvSpPr>
          <p:nvPr>
            <p:ph idx="1" hasCustomPrompt="1"/>
          </p:nvPr>
        </p:nvSpPr>
        <p:spPr>
          <a:xfrm>
            <a:off x="918035" y="2372009"/>
            <a:ext cx="10972800" cy="4354672"/>
          </a:xfrm>
          <a:prstGeom prst="rect">
            <a:avLst/>
          </a:prstGeom>
        </p:spPr>
        <p:txBody>
          <a:bodyPr lIns="38396" tIns="19198" rIns="38396" bIns="19198">
            <a:normAutofit/>
          </a:bodyPr>
          <a:lstStyle>
            <a:lvl1pPr marL="0" indent="0">
              <a:lnSpc>
                <a:spcPct val="90000"/>
              </a:lnSpc>
              <a:buNone/>
              <a:defRPr sz="2800">
                <a:latin typeface="+mn-lt"/>
              </a:defRPr>
            </a:lvl1pPr>
            <a:lvl2pPr marL="457200" indent="0">
              <a:lnSpc>
                <a:spcPct val="150000"/>
              </a:lnSpc>
              <a:spcBef>
                <a:spcPts val="1200"/>
              </a:spcBef>
              <a:buNone/>
              <a:defRPr sz="2800">
                <a:latin typeface="+mn-lt"/>
              </a:defRPr>
            </a:lvl2pPr>
            <a:lvl3pPr marL="914239" indent="0">
              <a:lnSpc>
                <a:spcPct val="150000"/>
              </a:lnSpc>
              <a:spcBef>
                <a:spcPts val="1200"/>
              </a:spcBef>
              <a:buNone/>
              <a:defRPr sz="2800">
                <a:latin typeface="+mn-lt"/>
              </a:defRPr>
            </a:lvl3pPr>
            <a:lvl4pPr marL="1371359" indent="0">
              <a:lnSpc>
                <a:spcPct val="150000"/>
              </a:lnSpc>
              <a:spcBef>
                <a:spcPts val="1200"/>
              </a:spcBef>
              <a:buNone/>
              <a:defRPr sz="2800">
                <a:latin typeface="+mn-lt"/>
              </a:defRPr>
            </a:lvl4pPr>
            <a:lvl5pPr marL="1828478" indent="0">
              <a:lnSpc>
                <a:spcPct val="150000"/>
              </a:lnSpc>
              <a:spcBef>
                <a:spcPts val="1200"/>
              </a:spcBef>
              <a:buNone/>
              <a:defRPr sz="2800">
                <a:latin typeface="+mn-l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pic>
        <p:nvPicPr>
          <p:cNvPr id="9" name="Graphic 8">
            <a:extLst>
              <a:ext uri="{FF2B5EF4-FFF2-40B4-BE49-F238E27FC236}">
                <a16:creationId xmlns:a16="http://schemas.microsoft.com/office/drawing/2014/main" id="{439BD9ED-E234-4201-AF4E-11DD1D7AD2E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632" y="7014"/>
            <a:ext cx="4521314" cy="696200"/>
          </a:xfrm>
          <a:prstGeom prst="rect">
            <a:avLst/>
          </a:prstGeom>
        </p:spPr>
      </p:pic>
      <p:sp>
        <p:nvSpPr>
          <p:cNvPr id="13" name="Text Placeholder 4">
            <a:extLst>
              <a:ext uri="{FF2B5EF4-FFF2-40B4-BE49-F238E27FC236}">
                <a16:creationId xmlns:a16="http://schemas.microsoft.com/office/drawing/2014/main" id="{B98B2EBC-2675-4102-85A3-E62369208696}"/>
              </a:ext>
            </a:extLst>
          </p:cNvPr>
          <p:cNvSpPr>
            <a:spLocks noGrp="1"/>
          </p:cNvSpPr>
          <p:nvPr>
            <p:ph type="body" sz="quarter" idx="15" hasCustomPrompt="1"/>
          </p:nvPr>
        </p:nvSpPr>
        <p:spPr>
          <a:xfrm>
            <a:off x="294582" y="1758498"/>
            <a:ext cx="10972959" cy="323638"/>
          </a:xfrm>
          <a:prstGeom prst="rect">
            <a:avLst/>
          </a:prstGeom>
        </p:spPr>
        <p:txBody>
          <a:bodyPr lIns="38396" tIns="19198" rIns="38396" bIns="19198" anchor="b" anchorCtr="0">
            <a:normAutofit/>
          </a:bodyPr>
          <a:lstStyle>
            <a:lvl1pPr marL="0" indent="0">
              <a:buNone/>
              <a:defRPr sz="1800" cap="all" spc="200" baseline="0">
                <a:solidFill>
                  <a:srgbClr val="09503A"/>
                </a:solidFill>
                <a:latin typeface="+mn-lt"/>
              </a:defRPr>
            </a:lvl1pPr>
          </a:lstStyle>
          <a:p>
            <a:pPr lvl="0"/>
            <a:r>
              <a:rPr lang="en-US"/>
              <a:t>Subtitle</a:t>
            </a:r>
          </a:p>
        </p:txBody>
      </p:sp>
      <p:sp>
        <p:nvSpPr>
          <p:cNvPr id="10" name="Title 1">
            <a:extLst>
              <a:ext uri="{FF2B5EF4-FFF2-40B4-BE49-F238E27FC236}">
                <a16:creationId xmlns:a16="http://schemas.microsoft.com/office/drawing/2014/main" id="{389D1C99-0CE0-4192-952E-3AA93B94C584}"/>
              </a:ext>
            </a:extLst>
          </p:cNvPr>
          <p:cNvSpPr>
            <a:spLocks noGrp="1"/>
          </p:cNvSpPr>
          <p:nvPr>
            <p:ph type="title" hasCustomPrompt="1"/>
          </p:nvPr>
        </p:nvSpPr>
        <p:spPr>
          <a:xfrm>
            <a:off x="186515" y="1044575"/>
            <a:ext cx="10972800" cy="1037561"/>
          </a:xfrm>
          <a:prstGeom prst="rect">
            <a:avLst/>
          </a:prstGeom>
        </p:spPr>
        <p:txBody>
          <a:bodyPr lIns="38396" tIns="19198" rIns="38396" bIns="19198" anchor="t">
            <a:noAutofit/>
          </a:bodyPr>
          <a:lstStyle>
            <a:lvl1pPr algn="l">
              <a:defRPr sz="4400" b="1" baseline="0">
                <a:solidFill>
                  <a:srgbClr val="09503A"/>
                </a:solidFill>
                <a:latin typeface="+mj-lt"/>
              </a:defRPr>
            </a:lvl1pPr>
          </a:lstStyle>
          <a:p>
            <a:r>
              <a:rPr lang="en-US"/>
              <a:t>Title Text</a:t>
            </a:r>
          </a:p>
        </p:txBody>
      </p:sp>
    </p:spTree>
    <p:extLst>
      <p:ext uri="{BB962C8B-B14F-4D97-AF65-F5344CB8AC3E}">
        <p14:creationId xmlns:p14="http://schemas.microsoft.com/office/powerpoint/2010/main" val="4080052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78679F93-82CD-4B1E-8C8C-1DF2B6331815}" type="datetimeFigureOut">
              <a:rPr lang="en-US" smtClean="0"/>
              <a:t>8/29/2022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86A4DBAD-BC86-41C3-AC38-2BF74EC4460D}" type="slidenum">
              <a:rPr lang="en-US" smtClean="0"/>
              <a:t>‹#›</a:t>
            </a:fld>
            <a:endParaRPr lang="en-US"/>
          </a:p>
        </p:txBody>
      </p:sp>
    </p:spTree>
    <p:extLst>
      <p:ext uri="{BB962C8B-B14F-4D97-AF65-F5344CB8AC3E}">
        <p14:creationId xmlns:p14="http://schemas.microsoft.com/office/powerpoint/2010/main" val="1493025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1179339"/>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5" r:id="rId3"/>
    <p:sldLayoutId id="2147483866" r:id="rId4"/>
    <p:sldLayoutId id="2147483867" r:id="rId5"/>
    <p:sldLayoutId id="2147483869" r:id="rId6"/>
    <p:sldLayoutId id="2147483870" r:id="rId7"/>
    <p:sldLayoutId id="2147483881" r:id="rId8"/>
    <p:sldLayoutId id="2147483880" r:id="rId9"/>
    <p:sldLayoutId id="2147483883" r:id="rId10"/>
    <p:sldLayoutId id="21474838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F155000-777C-4D91-B16B-C1AD39268297}"/>
              </a:ext>
            </a:extLst>
          </p:cNvPr>
          <p:cNvSpPr>
            <a:spLocks noGrp="1"/>
          </p:cNvSpPr>
          <p:nvPr>
            <p:ph type="body" sz="quarter" idx="14"/>
          </p:nvPr>
        </p:nvSpPr>
        <p:spPr>
          <a:xfrm>
            <a:off x="294582" y="1758498"/>
            <a:ext cx="10972959" cy="323638"/>
          </a:xfrm>
        </p:spPr>
        <p:txBody>
          <a:bodyPr/>
          <a:lstStyle/>
          <a:p>
            <a:r>
              <a:rPr lang="en-US" dirty="0"/>
              <a:t>ACEs</a:t>
            </a:r>
          </a:p>
        </p:txBody>
      </p:sp>
      <p:sp>
        <p:nvSpPr>
          <p:cNvPr id="4" name="Title 3">
            <a:extLst>
              <a:ext uri="{FF2B5EF4-FFF2-40B4-BE49-F238E27FC236}">
                <a16:creationId xmlns:a16="http://schemas.microsoft.com/office/drawing/2014/main" id="{A9B3F02C-2D92-4F79-AFCF-B6D496E4664F}"/>
              </a:ext>
            </a:extLst>
          </p:cNvPr>
          <p:cNvSpPr>
            <a:spLocks noGrp="1"/>
          </p:cNvSpPr>
          <p:nvPr>
            <p:ph type="title"/>
          </p:nvPr>
        </p:nvSpPr>
        <p:spPr>
          <a:xfrm>
            <a:off x="186515" y="1044575"/>
            <a:ext cx="10972800" cy="1037561"/>
          </a:xfrm>
        </p:spPr>
        <p:txBody>
          <a:bodyPr/>
          <a:lstStyle/>
          <a:p>
            <a:r>
              <a:rPr lang="en-US" dirty="0"/>
              <a:t>Adverse Childhood Experiences</a:t>
            </a:r>
            <a:br>
              <a:rPr lang="en-US" dirty="0"/>
            </a:br>
            <a:endParaRPr lang="en-US" dirty="0"/>
          </a:p>
        </p:txBody>
      </p:sp>
      <p:pic>
        <p:nvPicPr>
          <p:cNvPr id="3" name="Picture 2">
            <a:extLst>
              <a:ext uri="{FF2B5EF4-FFF2-40B4-BE49-F238E27FC236}">
                <a16:creationId xmlns:a16="http://schemas.microsoft.com/office/drawing/2014/main" id="{A8975295-C1B2-46C8-B4CE-5763403261CD}"/>
              </a:ext>
            </a:extLst>
          </p:cNvPr>
          <p:cNvPicPr>
            <a:picLocks noChangeAspect="1"/>
          </p:cNvPicPr>
          <p:nvPr/>
        </p:nvPicPr>
        <p:blipFill>
          <a:blip r:embed="rId3"/>
          <a:stretch>
            <a:fillRect/>
          </a:stretch>
        </p:blipFill>
        <p:spPr>
          <a:xfrm>
            <a:off x="2399228" y="1920317"/>
            <a:ext cx="7393543" cy="474409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605437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descr="Diagram&#10;&#10;Description automatically generated">
            <a:extLst>
              <a:ext uri="{FF2B5EF4-FFF2-40B4-BE49-F238E27FC236}">
                <a16:creationId xmlns:a16="http://schemas.microsoft.com/office/drawing/2014/main" id="{EE1CD240-CAF0-43EA-ACB9-0ADBE20E64FD}"/>
              </a:ext>
            </a:extLst>
          </p:cNvPr>
          <p:cNvPicPr>
            <a:picLocks noGrp="1" noChangeAspect="1"/>
          </p:cNvPicPr>
          <p:nvPr>
            <p:ph idx="1"/>
          </p:nvPr>
        </p:nvPicPr>
        <p:blipFill>
          <a:blip r:embed="rId3"/>
          <a:stretch>
            <a:fillRect/>
          </a:stretch>
        </p:blipFill>
        <p:spPr>
          <a:xfrm>
            <a:off x="186514" y="2914945"/>
            <a:ext cx="5047309" cy="2638173"/>
          </a:xfrm>
          <a:prstGeom prst="rect">
            <a:avLst/>
          </a:prstGeom>
        </p:spPr>
      </p:pic>
      <p:sp>
        <p:nvSpPr>
          <p:cNvPr id="3" name="Text Placeholder 2">
            <a:extLst>
              <a:ext uri="{FF2B5EF4-FFF2-40B4-BE49-F238E27FC236}">
                <a16:creationId xmlns:a16="http://schemas.microsoft.com/office/drawing/2014/main" id="{EE7FAFDE-8A42-46B3-BF91-F0AAE4F1AFEA}"/>
              </a:ext>
            </a:extLst>
          </p:cNvPr>
          <p:cNvSpPr>
            <a:spLocks noGrp="1"/>
          </p:cNvSpPr>
          <p:nvPr>
            <p:ph type="body" sz="quarter" idx="15"/>
          </p:nvPr>
        </p:nvSpPr>
        <p:spPr/>
        <p:txBody>
          <a:bodyPr/>
          <a:lstStyle/>
          <a:p>
            <a:r>
              <a:rPr lang="en-US" dirty="0"/>
              <a:t>Outcomes</a:t>
            </a:r>
          </a:p>
        </p:txBody>
      </p:sp>
      <p:sp>
        <p:nvSpPr>
          <p:cNvPr id="2" name="Title 1">
            <a:extLst>
              <a:ext uri="{FF2B5EF4-FFF2-40B4-BE49-F238E27FC236}">
                <a16:creationId xmlns:a16="http://schemas.microsoft.com/office/drawing/2014/main" id="{AC981593-E1AB-49C5-A2EA-B3E3287AB9A6}"/>
              </a:ext>
            </a:extLst>
          </p:cNvPr>
          <p:cNvSpPr>
            <a:spLocks noGrp="1"/>
          </p:cNvSpPr>
          <p:nvPr>
            <p:ph type="title"/>
          </p:nvPr>
        </p:nvSpPr>
        <p:spPr>
          <a:xfrm>
            <a:off x="186514" y="905297"/>
            <a:ext cx="10972800" cy="1037561"/>
          </a:xfrm>
        </p:spPr>
        <p:txBody>
          <a:bodyPr vert="horz" lIns="91440" tIns="45720" rIns="91440" bIns="45720" rtlCol="0" anchor="ctr">
            <a:normAutofit/>
          </a:bodyPr>
          <a:lstStyle/>
          <a:p>
            <a:r>
              <a:rPr lang="en-US" dirty="0"/>
              <a:t>ACEs</a:t>
            </a:r>
          </a:p>
        </p:txBody>
      </p:sp>
      <p:pic>
        <p:nvPicPr>
          <p:cNvPr id="7" name="Picture 7" descr="A picture containing diagram&#10;&#10;Description automatically generated">
            <a:extLst>
              <a:ext uri="{FF2B5EF4-FFF2-40B4-BE49-F238E27FC236}">
                <a16:creationId xmlns:a16="http://schemas.microsoft.com/office/drawing/2014/main" id="{BE4C1B45-D38D-4533-925D-3EB10C65441C}"/>
              </a:ext>
            </a:extLst>
          </p:cNvPr>
          <p:cNvPicPr>
            <a:picLocks noChangeAspect="1"/>
          </p:cNvPicPr>
          <p:nvPr/>
        </p:nvPicPr>
        <p:blipFill>
          <a:blip r:embed="rId4"/>
          <a:stretch>
            <a:fillRect/>
          </a:stretch>
        </p:blipFill>
        <p:spPr>
          <a:xfrm>
            <a:off x="5383162" y="905297"/>
            <a:ext cx="6622324" cy="5759186"/>
          </a:xfrm>
          <a:prstGeom prst="rect">
            <a:avLst/>
          </a:prstGeom>
        </p:spPr>
      </p:pic>
    </p:spTree>
    <p:extLst>
      <p:ext uri="{BB962C8B-B14F-4D97-AF65-F5344CB8AC3E}">
        <p14:creationId xmlns:p14="http://schemas.microsoft.com/office/powerpoint/2010/main" val="3105555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F5129C1-38D8-40F0-9400-C25DC47302DF}"/>
              </a:ext>
            </a:extLst>
          </p:cNvPr>
          <p:cNvSpPr>
            <a:spLocks noGrp="1"/>
          </p:cNvSpPr>
          <p:nvPr>
            <p:ph type="body" sz="quarter" idx="14"/>
          </p:nvPr>
        </p:nvSpPr>
        <p:spPr/>
        <p:txBody>
          <a:bodyPr/>
          <a:lstStyle/>
          <a:p>
            <a:r>
              <a:rPr lang="en-US" dirty="0"/>
              <a:t>Outcomes</a:t>
            </a:r>
          </a:p>
        </p:txBody>
      </p:sp>
      <p:sp>
        <p:nvSpPr>
          <p:cNvPr id="2" name="Title 1"/>
          <p:cNvSpPr>
            <a:spLocks noGrp="1"/>
          </p:cNvSpPr>
          <p:nvPr>
            <p:ph type="title"/>
          </p:nvPr>
        </p:nvSpPr>
        <p:spPr>
          <a:xfrm>
            <a:off x="127522" y="720937"/>
            <a:ext cx="10972800" cy="1037561"/>
          </a:xfrm>
        </p:spPr>
        <p:txBody>
          <a:bodyPr vert="horz" lIns="91440" tIns="45720" rIns="91440" bIns="45720" rtlCol="0" anchor="b">
            <a:normAutofit/>
          </a:bodyPr>
          <a:lstStyle/>
          <a:p>
            <a:r>
              <a:rPr lang="en-US" dirty="0"/>
              <a:t>ACEs</a:t>
            </a: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178935970"/>
              </p:ext>
            </p:extLst>
          </p:nvPr>
        </p:nvGraphicFramePr>
        <p:xfrm>
          <a:off x="609601" y="2147365"/>
          <a:ext cx="10972798" cy="4556725"/>
        </p:xfrm>
        <a:graphic>
          <a:graphicData uri="http://schemas.openxmlformats.org/drawingml/2006/table">
            <a:tbl>
              <a:tblPr firstRow="1" bandRow="1">
                <a:tableStyleId>{5C22544A-7EE6-4342-B048-85BDC9FD1C3A}</a:tableStyleId>
              </a:tblPr>
              <a:tblGrid>
                <a:gridCol w="3836794">
                  <a:extLst>
                    <a:ext uri="{9D8B030D-6E8A-4147-A177-3AD203B41FA5}">
                      <a16:colId xmlns:a16="http://schemas.microsoft.com/office/drawing/2014/main" val="3317198232"/>
                    </a:ext>
                  </a:extLst>
                </a:gridCol>
                <a:gridCol w="3568002">
                  <a:extLst>
                    <a:ext uri="{9D8B030D-6E8A-4147-A177-3AD203B41FA5}">
                      <a16:colId xmlns:a16="http://schemas.microsoft.com/office/drawing/2014/main" val="2230042836"/>
                    </a:ext>
                  </a:extLst>
                </a:gridCol>
                <a:gridCol w="3568002">
                  <a:extLst>
                    <a:ext uri="{9D8B030D-6E8A-4147-A177-3AD203B41FA5}">
                      <a16:colId xmlns:a16="http://schemas.microsoft.com/office/drawing/2014/main" val="2253743836"/>
                    </a:ext>
                  </a:extLst>
                </a:gridCol>
              </a:tblGrid>
              <a:tr h="437764">
                <a:tc>
                  <a:txBody>
                    <a:bodyPr/>
                    <a:lstStyle/>
                    <a:p>
                      <a:r>
                        <a:rPr lang="en-US" sz="2000" dirty="0"/>
                        <a:t>No ACEs: 33%</a:t>
                      </a:r>
                    </a:p>
                  </a:txBody>
                  <a:tcPr marL="99492" marR="99492" marT="49746" marB="49746">
                    <a:solidFill>
                      <a:schemeClr val="accent6">
                        <a:lumMod val="50000"/>
                      </a:schemeClr>
                    </a:solidFill>
                  </a:tcPr>
                </a:tc>
                <a:tc>
                  <a:txBody>
                    <a:bodyPr/>
                    <a:lstStyle/>
                    <a:p>
                      <a:r>
                        <a:rPr lang="en-US" sz="2000"/>
                        <a:t>3 ACEs:</a:t>
                      </a:r>
                      <a:r>
                        <a:rPr lang="en-US" sz="2000" baseline="0"/>
                        <a:t> 51%</a:t>
                      </a:r>
                      <a:endParaRPr lang="en-US" sz="2000"/>
                    </a:p>
                  </a:txBody>
                  <a:tcPr marL="99492" marR="99492" marT="49746" marB="49746">
                    <a:solidFill>
                      <a:schemeClr val="accent6">
                        <a:lumMod val="50000"/>
                      </a:schemeClr>
                    </a:solidFill>
                  </a:tcPr>
                </a:tc>
                <a:tc>
                  <a:txBody>
                    <a:bodyPr/>
                    <a:lstStyle/>
                    <a:p>
                      <a:r>
                        <a:rPr lang="en-US" sz="2000"/>
                        <a:t>7+ACES:</a:t>
                      </a:r>
                      <a:r>
                        <a:rPr lang="en-US" sz="2000" baseline="0"/>
                        <a:t> 16%</a:t>
                      </a:r>
                      <a:endParaRPr lang="en-US" sz="2000"/>
                    </a:p>
                  </a:txBody>
                  <a:tcPr marL="99492" marR="99492" marT="49746" marB="49746">
                    <a:solidFill>
                      <a:schemeClr val="accent6">
                        <a:lumMod val="50000"/>
                      </a:schemeClr>
                    </a:solidFill>
                  </a:tcPr>
                </a:tc>
                <a:extLst>
                  <a:ext uri="{0D108BD9-81ED-4DB2-BD59-A6C34878D82A}">
                    <a16:rowId xmlns:a16="http://schemas.microsoft.com/office/drawing/2014/main" val="158436869"/>
                  </a:ext>
                </a:extLst>
              </a:tr>
              <a:tr h="4118961">
                <a:tc>
                  <a:txBody>
                    <a:bodyPr/>
                    <a:lstStyle/>
                    <a:p>
                      <a:pPr marL="285750" indent="-285750">
                        <a:buFont typeface="Arial" panose="020B0604020202020204" pitchFamily="34" charset="0"/>
                        <a:buChar char="•"/>
                      </a:pPr>
                      <a:r>
                        <a:rPr lang="en-US" sz="1800" dirty="0">
                          <a:solidFill>
                            <a:schemeClr val="bg1"/>
                          </a:solidFill>
                        </a:rPr>
                        <a:t>1 in 16 smokes</a:t>
                      </a:r>
                    </a:p>
                    <a:p>
                      <a:pPr marL="0" indent="0">
                        <a:buFont typeface="Arial" panose="020B0604020202020204" pitchFamily="34" charset="0"/>
                        <a:buNone/>
                      </a:pPr>
                      <a:endParaRPr lang="en-US" sz="1800" dirty="0">
                        <a:solidFill>
                          <a:schemeClr val="bg1"/>
                        </a:solidFill>
                      </a:endParaRPr>
                    </a:p>
                    <a:p>
                      <a:pPr marL="285750" indent="-285750">
                        <a:buFont typeface="Arial" panose="020B0604020202020204" pitchFamily="34" charset="0"/>
                        <a:buChar char="•"/>
                      </a:pPr>
                      <a:r>
                        <a:rPr lang="en-US" sz="1800" dirty="0">
                          <a:solidFill>
                            <a:schemeClr val="bg1"/>
                          </a:solidFill>
                        </a:rPr>
                        <a:t>1 in 69  alcoholic</a:t>
                      </a:r>
                    </a:p>
                    <a:p>
                      <a:pPr marL="0" indent="0">
                        <a:buFont typeface="Arial" panose="020B0604020202020204" pitchFamily="34" charset="0"/>
                        <a:buNone/>
                      </a:pPr>
                      <a:endParaRPr lang="en-US" sz="1800" dirty="0">
                        <a:solidFill>
                          <a:schemeClr val="bg1"/>
                        </a:solidFill>
                      </a:endParaRPr>
                    </a:p>
                    <a:p>
                      <a:pPr marL="285750" indent="-285750">
                        <a:buFont typeface="Arial" panose="020B0604020202020204" pitchFamily="34" charset="0"/>
                        <a:buChar char="•"/>
                      </a:pPr>
                      <a:r>
                        <a:rPr lang="en-US" sz="1800" dirty="0">
                          <a:solidFill>
                            <a:schemeClr val="bg1"/>
                          </a:solidFill>
                        </a:rPr>
                        <a:t>1</a:t>
                      </a:r>
                      <a:r>
                        <a:rPr lang="en-US" sz="1800" baseline="0" dirty="0">
                          <a:solidFill>
                            <a:schemeClr val="bg1"/>
                          </a:solidFill>
                        </a:rPr>
                        <a:t> in 480 IV drugs</a:t>
                      </a:r>
                    </a:p>
                    <a:p>
                      <a:pPr marL="0" indent="0">
                        <a:buFont typeface="Arial" panose="020B0604020202020204" pitchFamily="34" charset="0"/>
                        <a:buNone/>
                      </a:pPr>
                      <a:endParaRPr lang="en-US" sz="1800" baseline="0" dirty="0">
                        <a:solidFill>
                          <a:schemeClr val="bg1"/>
                        </a:solidFill>
                      </a:endParaRPr>
                    </a:p>
                    <a:p>
                      <a:pPr marL="285750" indent="-285750">
                        <a:buFont typeface="Arial" panose="020B0604020202020204" pitchFamily="34" charset="0"/>
                        <a:buChar char="•"/>
                      </a:pPr>
                      <a:r>
                        <a:rPr lang="en-US" sz="1800" baseline="0" dirty="0">
                          <a:solidFill>
                            <a:schemeClr val="bg1"/>
                          </a:solidFill>
                        </a:rPr>
                        <a:t>1 in 14 heart disease</a:t>
                      </a:r>
                    </a:p>
                    <a:p>
                      <a:pPr marL="0" indent="0">
                        <a:buFont typeface="Arial" panose="020B0604020202020204" pitchFamily="34" charset="0"/>
                        <a:buNone/>
                      </a:pPr>
                      <a:endParaRPr lang="en-US" sz="1800" baseline="0" dirty="0">
                        <a:solidFill>
                          <a:schemeClr val="bg1"/>
                        </a:solidFill>
                      </a:endParaRPr>
                    </a:p>
                    <a:p>
                      <a:pPr marL="285750" indent="-285750">
                        <a:buFont typeface="Arial" panose="020B0604020202020204" pitchFamily="34" charset="0"/>
                        <a:buChar char="•"/>
                      </a:pPr>
                      <a:r>
                        <a:rPr lang="en-US" sz="1800" baseline="0" dirty="0">
                          <a:solidFill>
                            <a:schemeClr val="bg1"/>
                          </a:solidFill>
                        </a:rPr>
                        <a:t>1 in 96 attempts suicide</a:t>
                      </a:r>
                      <a:endParaRPr lang="en-US" sz="1800" dirty="0">
                        <a:solidFill>
                          <a:schemeClr val="bg1"/>
                        </a:solidFill>
                      </a:endParaRPr>
                    </a:p>
                    <a:p>
                      <a:endParaRPr lang="en-US" sz="2000" dirty="0">
                        <a:solidFill>
                          <a:schemeClr val="bg1"/>
                        </a:solidFill>
                      </a:endParaRPr>
                    </a:p>
                  </a:txBody>
                  <a:tcPr marL="99492" marR="99492" marT="49746" marB="49746">
                    <a:solidFill>
                      <a:schemeClr val="accent6">
                        <a:lumMod val="50000"/>
                      </a:schemeClr>
                    </a:solidFill>
                  </a:tcPr>
                </a:tc>
                <a:tc>
                  <a:txBody>
                    <a:bodyPr/>
                    <a:lstStyle/>
                    <a:p>
                      <a:pPr marL="285750" indent="-285750">
                        <a:buFont typeface="Arial" panose="020B0604020202020204" pitchFamily="34" charset="0"/>
                        <a:buChar char="•"/>
                      </a:pPr>
                      <a:r>
                        <a:rPr lang="en-US" sz="1800" dirty="0">
                          <a:solidFill>
                            <a:schemeClr val="bg1"/>
                          </a:solidFill>
                        </a:rPr>
                        <a:t>1 in 9 smokes</a:t>
                      </a:r>
                    </a:p>
                    <a:p>
                      <a:pPr marL="0" indent="0">
                        <a:buFont typeface="Arial" panose="020B0604020202020204" pitchFamily="34" charset="0"/>
                        <a:buNone/>
                      </a:pPr>
                      <a:endParaRPr lang="en-US" sz="1800" dirty="0">
                        <a:solidFill>
                          <a:schemeClr val="bg1"/>
                        </a:solidFill>
                      </a:endParaRPr>
                    </a:p>
                    <a:p>
                      <a:pPr marL="285750" indent="-285750">
                        <a:buFont typeface="Arial" panose="020B0604020202020204" pitchFamily="34" charset="0"/>
                        <a:buChar char="•"/>
                      </a:pPr>
                      <a:r>
                        <a:rPr lang="en-US" sz="1800" dirty="0">
                          <a:solidFill>
                            <a:schemeClr val="bg1"/>
                          </a:solidFill>
                        </a:rPr>
                        <a:t>1 in 9 alcoholic</a:t>
                      </a:r>
                    </a:p>
                    <a:p>
                      <a:pPr marL="0" indent="0">
                        <a:buFont typeface="Arial" panose="020B0604020202020204" pitchFamily="34" charset="0"/>
                        <a:buNone/>
                      </a:pPr>
                      <a:endParaRPr lang="en-US" sz="1800" dirty="0">
                        <a:solidFill>
                          <a:schemeClr val="bg1"/>
                        </a:solidFill>
                      </a:endParaRPr>
                    </a:p>
                    <a:p>
                      <a:pPr marL="285750" indent="-285750">
                        <a:buFont typeface="Arial" panose="020B0604020202020204" pitchFamily="34" charset="0"/>
                        <a:buChar char="•"/>
                      </a:pPr>
                      <a:r>
                        <a:rPr lang="en-US" sz="1800" dirty="0">
                          <a:solidFill>
                            <a:schemeClr val="bg1"/>
                          </a:solidFill>
                        </a:rPr>
                        <a:t>1</a:t>
                      </a:r>
                      <a:r>
                        <a:rPr lang="en-US" sz="1800" baseline="0" dirty="0">
                          <a:solidFill>
                            <a:schemeClr val="bg1"/>
                          </a:solidFill>
                        </a:rPr>
                        <a:t> in 43 IV drugs</a:t>
                      </a:r>
                    </a:p>
                    <a:p>
                      <a:pPr marL="0" indent="0">
                        <a:buFont typeface="Arial" panose="020B0604020202020204" pitchFamily="34" charset="0"/>
                        <a:buNone/>
                      </a:pPr>
                      <a:endParaRPr lang="en-US" sz="1800" baseline="0" dirty="0">
                        <a:solidFill>
                          <a:schemeClr val="bg1"/>
                        </a:solidFill>
                      </a:endParaRPr>
                    </a:p>
                    <a:p>
                      <a:pPr marL="285750" indent="-285750">
                        <a:buFont typeface="Arial" panose="020B0604020202020204" pitchFamily="34" charset="0"/>
                        <a:buChar char="•"/>
                      </a:pPr>
                      <a:r>
                        <a:rPr lang="en-US" sz="1800" baseline="0" dirty="0">
                          <a:solidFill>
                            <a:schemeClr val="bg1"/>
                          </a:solidFill>
                        </a:rPr>
                        <a:t>1 in 7 heart disease</a:t>
                      </a:r>
                    </a:p>
                    <a:p>
                      <a:pPr marL="0" indent="0">
                        <a:buFont typeface="Arial" panose="020B0604020202020204" pitchFamily="34" charset="0"/>
                        <a:buNone/>
                      </a:pPr>
                      <a:endParaRPr lang="en-US" sz="1800" baseline="0" dirty="0">
                        <a:solidFill>
                          <a:schemeClr val="bg1"/>
                        </a:solidFill>
                      </a:endParaRPr>
                    </a:p>
                    <a:p>
                      <a:pPr marL="285750" indent="-285750">
                        <a:buFont typeface="Arial" panose="020B0604020202020204" pitchFamily="34" charset="0"/>
                        <a:buChar char="•"/>
                      </a:pPr>
                      <a:r>
                        <a:rPr lang="en-US" sz="1800" baseline="0" dirty="0">
                          <a:solidFill>
                            <a:schemeClr val="bg1"/>
                          </a:solidFill>
                        </a:rPr>
                        <a:t>1 in 10 attempts suicide</a:t>
                      </a:r>
                      <a:endParaRPr lang="en-US" sz="1800" dirty="0">
                        <a:solidFill>
                          <a:schemeClr val="bg1"/>
                        </a:solidFill>
                      </a:endParaRPr>
                    </a:p>
                    <a:p>
                      <a:endParaRPr lang="en-US" sz="2000" dirty="0">
                        <a:solidFill>
                          <a:schemeClr val="bg1"/>
                        </a:solidFill>
                      </a:endParaRPr>
                    </a:p>
                  </a:txBody>
                  <a:tcPr marL="99492" marR="99492" marT="49746" marB="49746">
                    <a:solidFill>
                      <a:schemeClr val="accent6">
                        <a:lumMod val="50000"/>
                      </a:schemeClr>
                    </a:solidFill>
                  </a:tcPr>
                </a:tc>
                <a:tc>
                  <a:txBody>
                    <a:bodyPr/>
                    <a:lstStyle/>
                    <a:p>
                      <a:pPr marL="285750" indent="-285750">
                        <a:buFont typeface="Arial" panose="020B0604020202020204" pitchFamily="34" charset="0"/>
                        <a:buChar char="•"/>
                      </a:pPr>
                      <a:r>
                        <a:rPr lang="en-US" sz="1800" dirty="0">
                          <a:solidFill>
                            <a:schemeClr val="bg1"/>
                          </a:solidFill>
                        </a:rPr>
                        <a:t>1 in 6 smokes</a:t>
                      </a:r>
                    </a:p>
                    <a:p>
                      <a:pPr marL="0" indent="0">
                        <a:buFont typeface="Arial" panose="020B0604020202020204" pitchFamily="34" charset="0"/>
                        <a:buNone/>
                      </a:pPr>
                      <a:endParaRPr lang="en-US" sz="1800" dirty="0">
                        <a:solidFill>
                          <a:schemeClr val="bg1"/>
                        </a:solidFill>
                      </a:endParaRPr>
                    </a:p>
                    <a:p>
                      <a:pPr marL="285750" indent="-285750">
                        <a:buFont typeface="Arial" panose="020B0604020202020204" pitchFamily="34" charset="0"/>
                        <a:buChar char="•"/>
                      </a:pPr>
                      <a:r>
                        <a:rPr lang="en-US" sz="1800" dirty="0">
                          <a:solidFill>
                            <a:schemeClr val="bg1"/>
                          </a:solidFill>
                        </a:rPr>
                        <a:t>1 in 6 alcoholic</a:t>
                      </a:r>
                    </a:p>
                    <a:p>
                      <a:pPr marL="0" indent="0">
                        <a:buFont typeface="Arial" panose="020B0604020202020204" pitchFamily="34" charset="0"/>
                        <a:buNone/>
                      </a:pPr>
                      <a:endParaRPr lang="en-US" sz="1800" dirty="0">
                        <a:solidFill>
                          <a:schemeClr val="bg1"/>
                        </a:solidFill>
                      </a:endParaRPr>
                    </a:p>
                    <a:p>
                      <a:pPr marL="285750" indent="-285750">
                        <a:buFont typeface="Arial" panose="020B0604020202020204" pitchFamily="34" charset="0"/>
                        <a:buChar char="•"/>
                      </a:pPr>
                      <a:r>
                        <a:rPr lang="en-US" sz="1800" dirty="0">
                          <a:solidFill>
                            <a:schemeClr val="bg1"/>
                          </a:solidFill>
                        </a:rPr>
                        <a:t>1</a:t>
                      </a:r>
                      <a:r>
                        <a:rPr lang="en-US" sz="1800" baseline="0" dirty="0">
                          <a:solidFill>
                            <a:schemeClr val="bg1"/>
                          </a:solidFill>
                        </a:rPr>
                        <a:t> in 30 IV drugs</a:t>
                      </a:r>
                    </a:p>
                    <a:p>
                      <a:pPr marL="0" indent="0">
                        <a:buFont typeface="Arial" panose="020B0604020202020204" pitchFamily="34" charset="0"/>
                        <a:buNone/>
                      </a:pPr>
                      <a:endParaRPr lang="en-US" sz="1800" baseline="0" dirty="0">
                        <a:solidFill>
                          <a:schemeClr val="bg1"/>
                        </a:solidFill>
                      </a:endParaRPr>
                    </a:p>
                    <a:p>
                      <a:pPr marL="285750" indent="-285750">
                        <a:buFont typeface="Arial" panose="020B0604020202020204" pitchFamily="34" charset="0"/>
                        <a:buChar char="•"/>
                      </a:pPr>
                      <a:r>
                        <a:rPr lang="en-US" sz="1800" baseline="0" dirty="0">
                          <a:solidFill>
                            <a:schemeClr val="bg1"/>
                          </a:solidFill>
                        </a:rPr>
                        <a:t>1 in 6 heart disease</a:t>
                      </a:r>
                    </a:p>
                    <a:p>
                      <a:pPr marL="0" indent="0">
                        <a:buFont typeface="Arial" panose="020B0604020202020204" pitchFamily="34" charset="0"/>
                        <a:buNone/>
                      </a:pPr>
                      <a:endParaRPr lang="en-US" sz="1800" baseline="0" dirty="0">
                        <a:solidFill>
                          <a:schemeClr val="bg1"/>
                        </a:solidFill>
                      </a:endParaRPr>
                    </a:p>
                    <a:p>
                      <a:pPr marL="285750" indent="-285750">
                        <a:buFont typeface="Arial" panose="020B0604020202020204" pitchFamily="34" charset="0"/>
                        <a:buChar char="•"/>
                      </a:pPr>
                      <a:r>
                        <a:rPr lang="en-US" sz="1800" baseline="0" dirty="0">
                          <a:solidFill>
                            <a:schemeClr val="bg1"/>
                          </a:solidFill>
                        </a:rPr>
                        <a:t>1 in 5 attempts suicide</a:t>
                      </a:r>
                      <a:endParaRPr lang="en-US" sz="1800" dirty="0">
                        <a:solidFill>
                          <a:schemeClr val="bg1"/>
                        </a:solidFill>
                      </a:endParaRPr>
                    </a:p>
                    <a:p>
                      <a:endParaRPr lang="en-US" sz="2000" dirty="0">
                        <a:solidFill>
                          <a:schemeClr val="bg1"/>
                        </a:solidFill>
                      </a:endParaRPr>
                    </a:p>
                  </a:txBody>
                  <a:tcPr marL="99492" marR="99492" marT="49746" marB="49746">
                    <a:solidFill>
                      <a:schemeClr val="accent6">
                        <a:lumMod val="50000"/>
                      </a:schemeClr>
                    </a:solidFill>
                  </a:tcPr>
                </a:tc>
                <a:extLst>
                  <a:ext uri="{0D108BD9-81ED-4DB2-BD59-A6C34878D82A}">
                    <a16:rowId xmlns:a16="http://schemas.microsoft.com/office/drawing/2014/main" val="1922839918"/>
                  </a:ext>
                </a:extLst>
              </a:tr>
            </a:tbl>
          </a:graphicData>
        </a:graphic>
      </p:graphicFrame>
      <p:sp>
        <p:nvSpPr>
          <p:cNvPr id="3" name="TextBox 2">
            <a:extLst>
              <a:ext uri="{FF2B5EF4-FFF2-40B4-BE49-F238E27FC236}">
                <a16:creationId xmlns:a16="http://schemas.microsoft.com/office/drawing/2014/main" id="{F1F957AE-6BAE-4B0A-920C-9A85F5F3C21E}"/>
              </a:ext>
            </a:extLst>
          </p:cNvPr>
          <p:cNvSpPr txBox="1"/>
          <p:nvPr/>
        </p:nvSpPr>
        <p:spPr>
          <a:xfrm>
            <a:off x="7776919" y="6488668"/>
            <a:ext cx="4269117"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entury Gothic" panose="020B0502020202020204"/>
                <a:ea typeface="+mn-ea"/>
                <a:cs typeface="+mn-cs"/>
              </a:rPr>
              <a:t>http://www.cdc.gov/ace/index.htm</a:t>
            </a:r>
          </a:p>
        </p:txBody>
      </p:sp>
    </p:spTree>
    <p:extLst>
      <p:ext uri="{BB962C8B-B14F-4D97-AF65-F5344CB8AC3E}">
        <p14:creationId xmlns:p14="http://schemas.microsoft.com/office/powerpoint/2010/main" val="2235597872"/>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9"/>
          <p:cNvGraphicFramePr>
            <a:graphicFrameLocks noGrp="1"/>
          </p:cNvGraphicFramePr>
          <p:nvPr>
            <p:ph idx="1"/>
            <p:extLst>
              <p:ext uri="{D42A27DB-BD31-4B8C-83A1-F6EECF244321}">
                <p14:modId xmlns:p14="http://schemas.microsoft.com/office/powerpoint/2010/main" val="3836046520"/>
              </p:ext>
            </p:extLst>
          </p:nvPr>
        </p:nvGraphicFramePr>
        <p:xfrm>
          <a:off x="609600" y="2272788"/>
          <a:ext cx="10972800" cy="4335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FFFF2CD5-CBBA-4C79-B844-06C4A33651DF}"/>
              </a:ext>
            </a:extLst>
          </p:cNvPr>
          <p:cNvSpPr>
            <a:spLocks noGrp="1"/>
          </p:cNvSpPr>
          <p:nvPr>
            <p:ph type="title"/>
          </p:nvPr>
        </p:nvSpPr>
        <p:spPr/>
        <p:txBody>
          <a:bodyPr/>
          <a:lstStyle/>
          <a:p>
            <a:r>
              <a:rPr lang="en-US" dirty="0"/>
              <a:t>ACEs</a:t>
            </a:r>
          </a:p>
        </p:txBody>
      </p:sp>
      <p:sp>
        <p:nvSpPr>
          <p:cNvPr id="3" name="Text Placeholder 2">
            <a:extLst>
              <a:ext uri="{FF2B5EF4-FFF2-40B4-BE49-F238E27FC236}">
                <a16:creationId xmlns:a16="http://schemas.microsoft.com/office/drawing/2014/main" id="{770CC984-6E23-47E5-B781-6A8B9C53579A}"/>
              </a:ext>
            </a:extLst>
          </p:cNvPr>
          <p:cNvSpPr>
            <a:spLocks noGrp="1"/>
          </p:cNvSpPr>
          <p:nvPr>
            <p:ph type="body" sz="quarter" idx="14"/>
          </p:nvPr>
        </p:nvSpPr>
        <p:spPr>
          <a:xfrm>
            <a:off x="186515" y="1637070"/>
            <a:ext cx="11081026" cy="635718"/>
          </a:xfrm>
        </p:spPr>
        <p:txBody>
          <a:bodyPr>
            <a:normAutofit lnSpcReduction="10000"/>
          </a:bodyPr>
          <a:lstStyle/>
          <a:p>
            <a:pPr>
              <a:lnSpc>
                <a:spcPct val="120000"/>
              </a:lnSpc>
            </a:pPr>
            <a:r>
              <a:rPr lang="en-US" sz="1800" dirty="0"/>
              <a:t>How do childhood experiences lead to these rates of worsened health in adulthood?</a:t>
            </a:r>
            <a:endParaRPr lang="en-US" sz="1800" dirty="0">
              <a:cs typeface="Calibri"/>
            </a:endParaRPr>
          </a:p>
        </p:txBody>
      </p:sp>
    </p:spTree>
    <p:extLst>
      <p:ext uri="{BB962C8B-B14F-4D97-AF65-F5344CB8AC3E}">
        <p14:creationId xmlns:p14="http://schemas.microsoft.com/office/powerpoint/2010/main" val="1283058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0C7C03-14B1-4655-B6D7-098E8B8472BC}"/>
              </a:ext>
            </a:extLst>
          </p:cNvPr>
          <p:cNvSpPr>
            <a:spLocks noGrp="1"/>
          </p:cNvSpPr>
          <p:nvPr>
            <p:ph type="body" sz="quarter" idx="14"/>
          </p:nvPr>
        </p:nvSpPr>
        <p:spPr>
          <a:xfrm>
            <a:off x="294582" y="1758497"/>
            <a:ext cx="3613741" cy="2223568"/>
          </a:xfrm>
        </p:spPr>
        <p:txBody>
          <a:bodyPr>
            <a:normAutofit/>
          </a:bodyPr>
          <a:lstStyle/>
          <a:p>
            <a:pPr>
              <a:lnSpc>
                <a:spcPct val="110000"/>
              </a:lnSpc>
            </a:pPr>
            <a:r>
              <a:rPr lang="en-US" sz="1800" dirty="0"/>
              <a:t>How do childhood experiences lead to these rates of worsened health in adulthood?</a:t>
            </a:r>
            <a:endParaRPr lang="en-US" sz="1800" dirty="0">
              <a:cs typeface="Calibri"/>
            </a:endParaRPr>
          </a:p>
        </p:txBody>
      </p:sp>
      <p:sp>
        <p:nvSpPr>
          <p:cNvPr id="4" name="Title 3">
            <a:extLst>
              <a:ext uri="{FF2B5EF4-FFF2-40B4-BE49-F238E27FC236}">
                <a16:creationId xmlns:a16="http://schemas.microsoft.com/office/drawing/2014/main" id="{276B4589-AC29-450D-A798-EE7D2D092E88}"/>
              </a:ext>
            </a:extLst>
          </p:cNvPr>
          <p:cNvSpPr>
            <a:spLocks noGrp="1"/>
          </p:cNvSpPr>
          <p:nvPr>
            <p:ph type="title"/>
          </p:nvPr>
        </p:nvSpPr>
        <p:spPr/>
        <p:txBody>
          <a:bodyPr/>
          <a:lstStyle/>
          <a:p>
            <a:r>
              <a:rPr lang="en-US" dirty="0"/>
              <a:t>ACEs</a:t>
            </a:r>
          </a:p>
        </p:txBody>
      </p:sp>
      <p:pic>
        <p:nvPicPr>
          <p:cNvPr id="1026" name="Picture 2">
            <a:extLst>
              <a:ext uri="{FF2B5EF4-FFF2-40B4-BE49-F238E27FC236}">
                <a16:creationId xmlns:a16="http://schemas.microsoft.com/office/drawing/2014/main" id="{F1D4B193-6288-4DF4-91E2-0871D82AED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9769" y="1044575"/>
            <a:ext cx="7420724" cy="5611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121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72D81399-7AAA-4BD7-B746-820A74556EBD}"/>
              </a:ext>
            </a:extLst>
          </p:cNvPr>
          <p:cNvGraphicFramePr/>
          <p:nvPr>
            <p:extLst>
              <p:ext uri="{D42A27DB-BD31-4B8C-83A1-F6EECF244321}">
                <p14:modId xmlns:p14="http://schemas.microsoft.com/office/powerpoint/2010/main" val="1299303995"/>
              </p:ext>
            </p:extLst>
          </p:nvPr>
        </p:nvGraphicFramePr>
        <p:xfrm>
          <a:off x="661036" y="2375053"/>
          <a:ext cx="10497502" cy="39301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3">
            <a:extLst>
              <a:ext uri="{FF2B5EF4-FFF2-40B4-BE49-F238E27FC236}">
                <a16:creationId xmlns:a16="http://schemas.microsoft.com/office/drawing/2014/main" id="{D7B6EA51-3C60-4CDC-B176-A18C4ED1EFD0}"/>
              </a:ext>
            </a:extLst>
          </p:cNvPr>
          <p:cNvSpPr>
            <a:spLocks noGrp="1"/>
          </p:cNvSpPr>
          <p:nvPr>
            <p:ph idx="1"/>
          </p:nvPr>
        </p:nvSpPr>
        <p:spPr>
          <a:xfrm>
            <a:off x="8461375" y="5636895"/>
            <a:ext cx="10972800" cy="4335463"/>
          </a:xfrm>
        </p:spPr>
        <p:txBody>
          <a:bodyPr>
            <a:noAutofit/>
          </a:bodyPr>
          <a:lstStyle/>
          <a:p>
            <a:endParaRPr lang="en-US" dirty="0"/>
          </a:p>
          <a:p>
            <a:pPr marL="0" indent="0">
              <a:buNone/>
            </a:pPr>
            <a:r>
              <a:rPr lang="en-US" dirty="0"/>
              <a:t>(Burke-Harris, 2018)</a:t>
            </a:r>
          </a:p>
          <a:p>
            <a:endParaRPr lang="en-US" dirty="0"/>
          </a:p>
        </p:txBody>
      </p:sp>
      <p:sp>
        <p:nvSpPr>
          <p:cNvPr id="3" name="Title 2">
            <a:extLst>
              <a:ext uri="{FF2B5EF4-FFF2-40B4-BE49-F238E27FC236}">
                <a16:creationId xmlns:a16="http://schemas.microsoft.com/office/drawing/2014/main" id="{8200D969-6466-402F-A8AA-E8E14DAEC499}"/>
              </a:ext>
            </a:extLst>
          </p:cNvPr>
          <p:cNvSpPr>
            <a:spLocks noGrp="1"/>
          </p:cNvSpPr>
          <p:nvPr>
            <p:ph type="title"/>
          </p:nvPr>
        </p:nvSpPr>
        <p:spPr>
          <a:xfrm>
            <a:off x="186515" y="1044575"/>
            <a:ext cx="10972800" cy="1037561"/>
          </a:xfrm>
        </p:spPr>
        <p:txBody>
          <a:bodyPr anchor="ctr">
            <a:normAutofit/>
          </a:bodyPr>
          <a:lstStyle/>
          <a:p>
            <a:r>
              <a:rPr lang="en-US" dirty="0"/>
              <a:t>Addressing Toxic Stress </a:t>
            </a:r>
          </a:p>
        </p:txBody>
      </p:sp>
      <p:sp>
        <p:nvSpPr>
          <p:cNvPr id="7" name="Text Placeholder 6">
            <a:extLst>
              <a:ext uri="{FF2B5EF4-FFF2-40B4-BE49-F238E27FC236}">
                <a16:creationId xmlns:a16="http://schemas.microsoft.com/office/drawing/2014/main" id="{0EDE0B9E-B1D9-4540-A037-B34B319D32D3}"/>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745228324"/>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marL="457200" indent="-457200" algn="l">
          <a:buFont typeface="Arial" panose="020B0604020202020204" pitchFamily="34" charset="0"/>
          <a:buChar char="•"/>
          <a:defRPr sz="2800"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BBFD80C8EB4A049883C815D59344A4C" ma:contentTypeVersion="11" ma:contentTypeDescription="Create a new document." ma:contentTypeScope="" ma:versionID="8954760837c3f6d1d604e5413cd5b26d">
  <xsd:schema xmlns:xsd="http://www.w3.org/2001/XMLSchema" xmlns:xs="http://www.w3.org/2001/XMLSchema" xmlns:p="http://schemas.microsoft.com/office/2006/metadata/properties" xmlns:ns2="6ad02b95-fff2-4d68-93e5-21c79b092f05" xmlns:ns3="919a60d5-ddfe-4a22-a133-b2b51899993c" targetNamespace="http://schemas.microsoft.com/office/2006/metadata/properties" ma:root="true" ma:fieldsID="1e395ce114746df508bee3624c6be643" ns2:_="" ns3:_="">
    <xsd:import namespace="6ad02b95-fff2-4d68-93e5-21c79b092f05"/>
    <xsd:import namespace="919a60d5-ddfe-4a22-a133-b2b51899993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d02b95-fff2-4d68-93e5-21c79b092f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19a60d5-ddfe-4a22-a133-b2b51899993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2AA20E2-1BEB-42A5-A73C-1CF21E3D1A68}">
  <ds:schemaRefs>
    <ds:schemaRef ds:uri="http://schemas.microsoft.com/office/2006/metadata/properties"/>
    <ds:schemaRef ds:uri="http://www.w3.org/XML/1998/namespace"/>
    <ds:schemaRef ds:uri="http://schemas.microsoft.com/office/2006/documentManagement/types"/>
    <ds:schemaRef ds:uri="6ad02b95-fff2-4d68-93e5-21c79b092f05"/>
    <ds:schemaRef ds:uri="http://purl.org/dc/dcmitype/"/>
    <ds:schemaRef ds:uri="http://purl.org/dc/elements/1.1/"/>
    <ds:schemaRef ds:uri="919a60d5-ddfe-4a22-a133-b2b51899993c"/>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AAFD36C8-96D2-4EAA-95D6-BDCFB5C01AC2}">
  <ds:schemaRefs>
    <ds:schemaRef ds:uri="http://schemas.microsoft.com/sharepoint/v3/contenttype/forms"/>
  </ds:schemaRefs>
</ds:datastoreItem>
</file>

<file path=customXml/itemProps3.xml><?xml version="1.0" encoding="utf-8"?>
<ds:datastoreItem xmlns:ds="http://schemas.openxmlformats.org/officeDocument/2006/customXml" ds:itemID="{94051847-70A9-4BA6-9140-ABC029473B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d02b95-fff2-4d68-93e5-21c79b092f05"/>
    <ds:schemaRef ds:uri="919a60d5-ddfe-4a22-a133-b2b5189999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7221</TotalTime>
  <Words>2300</Words>
  <Application>Microsoft Office PowerPoint</Application>
  <PresentationFormat>Widescreen</PresentationFormat>
  <Paragraphs>158</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Arial,Sans-Serif</vt:lpstr>
      <vt:lpstr>Calibri</vt:lpstr>
      <vt:lpstr>Century Gothic</vt:lpstr>
      <vt:lpstr>Roboto</vt:lpstr>
      <vt:lpstr>1_Office Theme</vt:lpstr>
      <vt:lpstr>Adverse Childhood Experiences </vt:lpstr>
      <vt:lpstr>ACEs</vt:lpstr>
      <vt:lpstr>ACEs</vt:lpstr>
      <vt:lpstr>ACEs</vt:lpstr>
      <vt:lpstr>ACEs</vt:lpstr>
      <vt:lpstr>Addressing Toxic Stress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TSTN Slide Deck </dc:title>
  <dc:creator>Cheryl Williams-Hecksel</dc:creator>
  <cp:lastModifiedBy>Bailey J. Akers</cp:lastModifiedBy>
  <cp:revision>451</cp:revision>
  <dcterms:created xsi:type="dcterms:W3CDTF">2021-02-25T17:25:49Z</dcterms:created>
  <dcterms:modified xsi:type="dcterms:W3CDTF">2022-08-29T17:15:41Z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0x010100ABBFD80C8EB4A049883C815D59344A4C</vt:lpwstr>
  </property>
  <property fmtid="{D5CDD505-2E9C-101B-9397-08002B2CF9AE}" pid="3" name="ComplianceAssetId">
    <vt:lpwstr/>
  </property>
  <property fmtid="{D5CDD505-2E9C-101B-9397-08002B2CF9AE}" pid="4" name="_ExtendedDescription">
    <vt:lpwstr/>
  </property>
</Properties>
</file>